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30"/>
  </p:notesMasterIdLst>
  <p:sldIdLst>
    <p:sldId id="256" r:id="rId4"/>
    <p:sldId id="319" r:id="rId5"/>
    <p:sldId id="261" r:id="rId6"/>
    <p:sldId id="301" r:id="rId7"/>
    <p:sldId id="320" r:id="rId8"/>
    <p:sldId id="321" r:id="rId9"/>
    <p:sldId id="316" r:id="rId10"/>
    <p:sldId id="272" r:id="rId11"/>
    <p:sldId id="323" r:id="rId12"/>
    <p:sldId id="326" r:id="rId13"/>
    <p:sldId id="309" r:id="rId14"/>
    <p:sldId id="264" r:id="rId15"/>
    <p:sldId id="325" r:id="rId16"/>
    <p:sldId id="332" r:id="rId17"/>
    <p:sldId id="333" r:id="rId18"/>
    <p:sldId id="302" r:id="rId19"/>
    <p:sldId id="336" r:id="rId20"/>
    <p:sldId id="337" r:id="rId21"/>
    <p:sldId id="304" r:id="rId22"/>
    <p:sldId id="338" r:id="rId23"/>
    <p:sldId id="340" r:id="rId24"/>
    <p:sldId id="305" r:id="rId25"/>
    <p:sldId id="307" r:id="rId26"/>
    <p:sldId id="293" r:id="rId27"/>
    <p:sldId id="334" r:id="rId28"/>
    <p:sldId id="262" r:id="rId2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44434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974" autoAdjust="0"/>
    <p:restoredTop sz="80093" autoAdjust="0"/>
  </p:normalViewPr>
  <p:slideViewPr>
    <p:cSldViewPr>
      <p:cViewPr varScale="1">
        <p:scale>
          <a:sx n="122" d="100"/>
          <a:sy n="122" d="100"/>
        </p:scale>
        <p:origin x="-1314" y="-102"/>
      </p:cViewPr>
      <p:guideLst>
        <p:guide orient="horz" pos="180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AAA7B-FF96-419E-9D85-78ECCD3F1AA9}" type="datetimeFigureOut">
              <a:rPr lang="ko-KR" altLang="en-US" smtClean="0"/>
              <a:pPr/>
              <a:t>2019-11-22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4C763-7169-488C-8FD5-42AB227EC71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먼저 시작하기에 앞서서 저희 팀원들의 간단한 소개와 이번 프로젝트에서 맡았던 일들을 간략하게 소개해드리는 시간을 가지고 목차로 넘어가겠습니다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4C763-7169-488C-8FD5-42AB227EC71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alpha val="9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4C763-7169-488C-8FD5-42AB227EC71A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저희는 패키지와 클래스 구성은 철저하게 </a:t>
            </a:r>
            <a:r>
              <a:rPr lang="en-US" altLang="ko-KR" dirty="0" smtClean="0"/>
              <a:t>MVC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(Model,</a:t>
            </a:r>
            <a:r>
              <a:rPr lang="en-US" altLang="ko-KR" baseline="0" dirty="0" smtClean="0"/>
              <a:t> View, Controller) </a:t>
            </a:r>
            <a:r>
              <a:rPr lang="ko-KR" altLang="en-US" baseline="0" dirty="0" smtClean="0"/>
              <a:t>과 모델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방식을 이용해서 구조화하였습니다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MVC</a:t>
            </a:r>
            <a:r>
              <a:rPr lang="ko-KR" altLang="en-US" baseline="0" dirty="0" smtClean="0"/>
              <a:t>패턴 </a:t>
            </a:r>
            <a:r>
              <a:rPr lang="en-US" altLang="ko-KR" baseline="0" dirty="0" smtClean="0"/>
              <a:t>	– Model (</a:t>
            </a:r>
            <a:r>
              <a:rPr lang="ko-KR" altLang="en-US" baseline="0" dirty="0" smtClean="0"/>
              <a:t>비즈니스 </a:t>
            </a:r>
            <a:r>
              <a:rPr lang="ko-KR" altLang="en-US" baseline="0" dirty="0" err="1" smtClean="0"/>
              <a:t>로직을</a:t>
            </a:r>
            <a:r>
              <a:rPr lang="ko-KR" altLang="en-US" baseline="0" dirty="0" smtClean="0"/>
              <a:t> 처리하는 모든 곳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 컨트롤러 </a:t>
            </a:r>
            <a:r>
              <a:rPr lang="ko-KR" altLang="en-US" baseline="0" dirty="0" err="1" smtClean="0"/>
              <a:t>부터</a:t>
            </a:r>
            <a:r>
              <a:rPr lang="ko-KR" altLang="en-US" baseline="0" dirty="0" smtClean="0"/>
              <a:t> 특정한 </a:t>
            </a:r>
            <a:r>
              <a:rPr lang="ko-KR" altLang="en-US" baseline="0" dirty="0" err="1" smtClean="0"/>
              <a:t>로직처리에대한</a:t>
            </a:r>
            <a:r>
              <a:rPr lang="ko-KR" altLang="en-US" baseline="0" dirty="0" smtClean="0"/>
              <a:t> 요청이오면 이를 수행하고 수행결과를 컨트롤러에 반환한다</a:t>
            </a:r>
            <a:r>
              <a:rPr lang="en-US" altLang="ko-KR" baseline="0" dirty="0" smtClean="0"/>
              <a:t>.)  ,Service, DAO, </a:t>
            </a:r>
            <a:r>
              <a:rPr lang="ko-KR" altLang="en-US" baseline="0" dirty="0" err="1" smtClean="0"/>
              <a:t>자바빈클래스</a:t>
            </a:r>
            <a:endParaRPr lang="en-US" altLang="ko-KR" baseline="0" dirty="0" smtClean="0"/>
          </a:p>
          <a:p>
            <a:r>
              <a:rPr lang="en-US" altLang="ko-KR" baseline="0" dirty="0" smtClean="0"/>
              <a:t> 	- View (</a:t>
            </a:r>
            <a:r>
              <a:rPr lang="ko-KR" altLang="en-US" baseline="0" dirty="0" smtClean="0"/>
              <a:t>클라이언트에 출력되는 화면</a:t>
            </a:r>
            <a:r>
              <a:rPr lang="en-US" altLang="ko-KR" baseline="0" dirty="0" smtClean="0"/>
              <a:t>,  </a:t>
            </a:r>
            <a:r>
              <a:rPr lang="ko-KR" altLang="en-US" baseline="0" dirty="0" smtClean="0"/>
              <a:t>컨트롤러에 요청을 보내고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요청에대한</a:t>
            </a:r>
            <a:r>
              <a:rPr lang="ko-KR" altLang="en-US" baseline="0" dirty="0" smtClean="0"/>
              <a:t> 결과를 출력하는 부분 </a:t>
            </a:r>
            <a:r>
              <a:rPr lang="en-US" altLang="ko-KR" baseline="0" dirty="0" smtClean="0"/>
              <a:t>request </a:t>
            </a:r>
            <a:r>
              <a:rPr lang="ko-KR" altLang="en-US" baseline="0" dirty="0" smtClean="0"/>
              <a:t>객체나 </a:t>
            </a:r>
            <a:r>
              <a:rPr lang="en-US" altLang="ko-KR" baseline="0" dirty="0" smtClean="0"/>
              <a:t>session</a:t>
            </a:r>
            <a:r>
              <a:rPr lang="ko-KR" altLang="en-US" baseline="0" dirty="0" smtClean="0"/>
              <a:t>객체에 저장된 정보를 토대로 화면에 출력한다 </a:t>
            </a:r>
            <a:r>
              <a:rPr lang="en-US" altLang="ko-KR" baseline="0" dirty="0" smtClean="0"/>
              <a:t>) JSP</a:t>
            </a:r>
          </a:p>
          <a:p>
            <a:r>
              <a:rPr lang="en-US" altLang="ko-KR" baseline="0" dirty="0" smtClean="0"/>
              <a:t>	- Controller (MVC</a:t>
            </a:r>
            <a:r>
              <a:rPr lang="ko-KR" altLang="en-US" baseline="0" dirty="0" smtClean="0"/>
              <a:t>패턴의 모든 흐름을 맡는다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브라우로저부터</a:t>
            </a:r>
            <a:r>
              <a:rPr lang="ko-KR" altLang="en-US" baseline="0" dirty="0" smtClean="0"/>
              <a:t> 요청이 들어오면 어떤 요청인지 분석하고 이 요청에 </a:t>
            </a:r>
            <a:r>
              <a:rPr lang="ko-KR" altLang="en-US" baseline="0" dirty="0" err="1" smtClean="0"/>
              <a:t>처리하기위해</a:t>
            </a:r>
            <a:r>
              <a:rPr lang="ko-KR" altLang="en-US" baseline="0" dirty="0" smtClean="0"/>
              <a:t> 필요한 모델을 사용하여 처리한다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사용한 모델로부터 처리결과를 받으면</a:t>
            </a:r>
            <a:endParaRPr lang="en-US" altLang="ko-KR" baseline="0" dirty="0" smtClean="0"/>
          </a:p>
          <a:p>
            <a:r>
              <a:rPr lang="en-US" altLang="ko-KR" baseline="0" dirty="0" smtClean="0"/>
              <a:t>		</a:t>
            </a:r>
            <a:r>
              <a:rPr lang="ko-KR" altLang="en-US" baseline="0" dirty="0" smtClean="0"/>
              <a:t>더 </a:t>
            </a:r>
            <a:r>
              <a:rPr lang="ko-KR" altLang="en-US" baseline="0" dirty="0" err="1" smtClean="0"/>
              <a:t>가공할게있다면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request</a:t>
            </a:r>
            <a:r>
              <a:rPr lang="ko-KR" altLang="en-US" baseline="0" dirty="0" smtClean="0"/>
              <a:t>객체나 </a:t>
            </a:r>
            <a:r>
              <a:rPr lang="en-US" altLang="ko-KR" baseline="0" dirty="0" smtClean="0"/>
              <a:t>session</a:t>
            </a:r>
            <a:r>
              <a:rPr lang="ko-KR" altLang="en-US" baseline="0" dirty="0" smtClean="0"/>
              <a:t>객체에 저장하고 </a:t>
            </a:r>
            <a:r>
              <a:rPr lang="ko-KR" altLang="en-US" baseline="0" dirty="0" err="1" smtClean="0"/>
              <a:t>뷰</a:t>
            </a:r>
            <a:r>
              <a:rPr lang="en-US" altLang="ko-KR" baseline="0" dirty="0" smtClean="0"/>
              <a:t>(JSP</a:t>
            </a:r>
            <a:r>
              <a:rPr lang="ko-KR" altLang="en-US" baseline="0" dirty="0" smtClean="0"/>
              <a:t>페이지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를 선택하여 </a:t>
            </a:r>
            <a:r>
              <a:rPr lang="en-US" altLang="ko-KR" baseline="0" dirty="0" smtClean="0"/>
              <a:t>forward </a:t>
            </a:r>
            <a:r>
              <a:rPr lang="ko-KR" altLang="en-US" baseline="0" dirty="0" smtClean="0"/>
              <a:t>하거나 </a:t>
            </a:r>
            <a:r>
              <a:rPr lang="en-US" altLang="ko-KR" baseline="0" dirty="0" smtClean="0"/>
              <a:t>redirect</a:t>
            </a:r>
            <a:r>
              <a:rPr lang="ko-KR" altLang="en-US" baseline="0" dirty="0" smtClean="0"/>
              <a:t>하여 클라이언트에 출력한다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장점 </a:t>
            </a:r>
            <a:r>
              <a:rPr lang="en-US" altLang="ko-KR" baseline="0" dirty="0" smtClean="0"/>
              <a:t>: </a:t>
            </a:r>
            <a:r>
              <a:rPr lang="ko-KR" altLang="en-US" baseline="0" dirty="0" err="1" smtClean="0"/>
              <a:t>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로직처리하는데</a:t>
            </a:r>
            <a:r>
              <a:rPr lang="ko-KR" altLang="en-US" baseline="0" dirty="0" smtClean="0"/>
              <a:t> 용이하다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기능에따라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분리되어있기때문에</a:t>
            </a:r>
            <a:r>
              <a:rPr lang="ko-KR" altLang="en-US" baseline="0" dirty="0" smtClean="0"/>
              <a:t> 유지보수가 용이하다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4C763-7169-488C-8FD5-42AB227EC71A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저희는 패키지와 클래스 구성은 철저하게 </a:t>
            </a:r>
            <a:r>
              <a:rPr lang="en-US" altLang="ko-KR" dirty="0" smtClean="0"/>
              <a:t>MVC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(Model,</a:t>
            </a:r>
            <a:r>
              <a:rPr lang="en-US" altLang="ko-KR" baseline="0" dirty="0" smtClean="0"/>
              <a:t> View, Controller) </a:t>
            </a:r>
            <a:r>
              <a:rPr lang="ko-KR" altLang="en-US" baseline="0" dirty="0" smtClean="0"/>
              <a:t>과 모델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방식을 이용해서 구조화하였습니다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MVC</a:t>
            </a:r>
            <a:r>
              <a:rPr lang="ko-KR" altLang="en-US" baseline="0" dirty="0" smtClean="0"/>
              <a:t>패턴 </a:t>
            </a:r>
            <a:r>
              <a:rPr lang="en-US" altLang="ko-KR" baseline="0" dirty="0" smtClean="0"/>
              <a:t>	– Model (</a:t>
            </a:r>
            <a:r>
              <a:rPr lang="ko-KR" altLang="en-US" baseline="0" dirty="0" smtClean="0"/>
              <a:t>비즈니스 </a:t>
            </a:r>
            <a:r>
              <a:rPr lang="ko-KR" altLang="en-US" baseline="0" dirty="0" err="1" smtClean="0"/>
              <a:t>로직을</a:t>
            </a:r>
            <a:r>
              <a:rPr lang="ko-KR" altLang="en-US" baseline="0" dirty="0" smtClean="0"/>
              <a:t> 처리하는 모든 곳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 컨트롤러 </a:t>
            </a:r>
            <a:r>
              <a:rPr lang="ko-KR" altLang="en-US" baseline="0" dirty="0" err="1" smtClean="0"/>
              <a:t>부터</a:t>
            </a:r>
            <a:r>
              <a:rPr lang="ko-KR" altLang="en-US" baseline="0" dirty="0" smtClean="0"/>
              <a:t> 특정한 </a:t>
            </a:r>
            <a:r>
              <a:rPr lang="ko-KR" altLang="en-US" baseline="0" dirty="0" err="1" smtClean="0"/>
              <a:t>로직처리에대한</a:t>
            </a:r>
            <a:r>
              <a:rPr lang="ko-KR" altLang="en-US" baseline="0" dirty="0" smtClean="0"/>
              <a:t> 요청이오면 이를 수행하고 수행결과를 컨트롤러에 반환한다</a:t>
            </a:r>
            <a:r>
              <a:rPr lang="en-US" altLang="ko-KR" baseline="0" dirty="0" smtClean="0"/>
              <a:t>.)  ,Service, DAO, </a:t>
            </a:r>
            <a:r>
              <a:rPr lang="ko-KR" altLang="en-US" baseline="0" dirty="0" err="1" smtClean="0"/>
              <a:t>자바빈클래스</a:t>
            </a:r>
            <a:endParaRPr lang="en-US" altLang="ko-KR" baseline="0" dirty="0" smtClean="0"/>
          </a:p>
          <a:p>
            <a:r>
              <a:rPr lang="en-US" altLang="ko-KR" baseline="0" dirty="0" smtClean="0"/>
              <a:t> 	- View (</a:t>
            </a:r>
            <a:r>
              <a:rPr lang="ko-KR" altLang="en-US" baseline="0" dirty="0" smtClean="0"/>
              <a:t>클라이언트에 출력되는 화면</a:t>
            </a:r>
            <a:r>
              <a:rPr lang="en-US" altLang="ko-KR" baseline="0" dirty="0" smtClean="0"/>
              <a:t>,  </a:t>
            </a:r>
            <a:r>
              <a:rPr lang="ko-KR" altLang="en-US" baseline="0" dirty="0" smtClean="0"/>
              <a:t>컨트롤러에 요청을 보내고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요청에대한</a:t>
            </a:r>
            <a:r>
              <a:rPr lang="ko-KR" altLang="en-US" baseline="0" dirty="0" smtClean="0"/>
              <a:t> 결과를 출력하는 부분 </a:t>
            </a:r>
            <a:r>
              <a:rPr lang="en-US" altLang="ko-KR" baseline="0" dirty="0" smtClean="0"/>
              <a:t>request </a:t>
            </a:r>
            <a:r>
              <a:rPr lang="ko-KR" altLang="en-US" baseline="0" dirty="0" smtClean="0"/>
              <a:t>객체나 </a:t>
            </a:r>
            <a:r>
              <a:rPr lang="en-US" altLang="ko-KR" baseline="0" dirty="0" smtClean="0"/>
              <a:t>session</a:t>
            </a:r>
            <a:r>
              <a:rPr lang="ko-KR" altLang="en-US" baseline="0" dirty="0" smtClean="0"/>
              <a:t>객체에 저장된 정보를 토대로 화면에 출력한다 </a:t>
            </a:r>
            <a:r>
              <a:rPr lang="en-US" altLang="ko-KR" baseline="0" dirty="0" smtClean="0"/>
              <a:t>) JSP</a:t>
            </a:r>
          </a:p>
          <a:p>
            <a:r>
              <a:rPr lang="en-US" altLang="ko-KR" baseline="0" dirty="0" smtClean="0"/>
              <a:t>	- Controller (MVC</a:t>
            </a:r>
            <a:r>
              <a:rPr lang="ko-KR" altLang="en-US" baseline="0" dirty="0" smtClean="0"/>
              <a:t>패턴의 모든 흐름을 맡는다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브라우로저부터</a:t>
            </a:r>
            <a:r>
              <a:rPr lang="ko-KR" altLang="en-US" baseline="0" dirty="0" smtClean="0"/>
              <a:t> 요청이 들어오면 어떤 요청인지 분석하고 이 요청에 </a:t>
            </a:r>
            <a:r>
              <a:rPr lang="ko-KR" altLang="en-US" baseline="0" dirty="0" err="1" smtClean="0"/>
              <a:t>처리하기위해</a:t>
            </a:r>
            <a:r>
              <a:rPr lang="ko-KR" altLang="en-US" baseline="0" dirty="0" smtClean="0"/>
              <a:t> 필요한 모델을 사용하여 처리한다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사용한 모델로부터 처리결과를 받으면</a:t>
            </a:r>
            <a:endParaRPr lang="en-US" altLang="ko-KR" baseline="0" dirty="0" smtClean="0"/>
          </a:p>
          <a:p>
            <a:r>
              <a:rPr lang="en-US" altLang="ko-KR" baseline="0" dirty="0" smtClean="0"/>
              <a:t>		</a:t>
            </a:r>
            <a:r>
              <a:rPr lang="ko-KR" altLang="en-US" baseline="0" dirty="0" smtClean="0"/>
              <a:t>더 </a:t>
            </a:r>
            <a:r>
              <a:rPr lang="ko-KR" altLang="en-US" baseline="0" dirty="0" err="1" smtClean="0"/>
              <a:t>가공할게있다면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request</a:t>
            </a:r>
            <a:r>
              <a:rPr lang="ko-KR" altLang="en-US" baseline="0" dirty="0" smtClean="0"/>
              <a:t>객체나 </a:t>
            </a:r>
            <a:r>
              <a:rPr lang="en-US" altLang="ko-KR" baseline="0" dirty="0" smtClean="0"/>
              <a:t>session</a:t>
            </a:r>
            <a:r>
              <a:rPr lang="ko-KR" altLang="en-US" baseline="0" dirty="0" smtClean="0"/>
              <a:t>객체에 저장하고 </a:t>
            </a:r>
            <a:r>
              <a:rPr lang="ko-KR" altLang="en-US" baseline="0" dirty="0" err="1" smtClean="0"/>
              <a:t>뷰</a:t>
            </a:r>
            <a:r>
              <a:rPr lang="en-US" altLang="ko-KR" baseline="0" dirty="0" smtClean="0"/>
              <a:t>(JSP</a:t>
            </a:r>
            <a:r>
              <a:rPr lang="ko-KR" altLang="en-US" baseline="0" dirty="0" smtClean="0"/>
              <a:t>페이지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를 선택하여 </a:t>
            </a:r>
            <a:r>
              <a:rPr lang="en-US" altLang="ko-KR" baseline="0" dirty="0" smtClean="0"/>
              <a:t>forward </a:t>
            </a:r>
            <a:r>
              <a:rPr lang="ko-KR" altLang="en-US" baseline="0" dirty="0" smtClean="0"/>
              <a:t>하거나 </a:t>
            </a:r>
            <a:r>
              <a:rPr lang="en-US" altLang="ko-KR" baseline="0" dirty="0" smtClean="0"/>
              <a:t>redirect</a:t>
            </a:r>
            <a:r>
              <a:rPr lang="ko-KR" altLang="en-US" baseline="0" dirty="0" smtClean="0"/>
              <a:t>하여 클라이언트에 출력한다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장점 </a:t>
            </a:r>
            <a:r>
              <a:rPr lang="en-US" altLang="ko-KR" baseline="0" dirty="0" smtClean="0"/>
              <a:t>: </a:t>
            </a:r>
            <a:r>
              <a:rPr lang="ko-KR" altLang="en-US" baseline="0" dirty="0" err="1" smtClean="0"/>
              <a:t>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로직처리하는데</a:t>
            </a:r>
            <a:r>
              <a:rPr lang="ko-KR" altLang="en-US" baseline="0" dirty="0" smtClean="0"/>
              <a:t> 용이하다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기능에따라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분리되어있기때문에</a:t>
            </a:r>
            <a:r>
              <a:rPr lang="ko-KR" altLang="en-US" baseline="0" dirty="0" smtClean="0"/>
              <a:t> 유지보수가 용이하다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4C763-7169-488C-8FD5-42AB227EC71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저희는 패키지와 클래스 구성은 철저하게 </a:t>
            </a:r>
            <a:r>
              <a:rPr lang="en-US" altLang="ko-KR" dirty="0" smtClean="0"/>
              <a:t>MVC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(Model,</a:t>
            </a:r>
            <a:r>
              <a:rPr lang="en-US" altLang="ko-KR" baseline="0" dirty="0" smtClean="0"/>
              <a:t> View, Controller) </a:t>
            </a:r>
            <a:r>
              <a:rPr lang="ko-KR" altLang="en-US" baseline="0" dirty="0" smtClean="0"/>
              <a:t>과 모델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방식을 이용해서 구조화하였습니다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MVC</a:t>
            </a:r>
            <a:r>
              <a:rPr lang="ko-KR" altLang="en-US" baseline="0" dirty="0" smtClean="0"/>
              <a:t>패턴 </a:t>
            </a:r>
            <a:r>
              <a:rPr lang="en-US" altLang="ko-KR" baseline="0" dirty="0" smtClean="0"/>
              <a:t>	– Model (</a:t>
            </a:r>
            <a:r>
              <a:rPr lang="ko-KR" altLang="en-US" baseline="0" dirty="0" smtClean="0"/>
              <a:t>비즈니스 </a:t>
            </a:r>
            <a:r>
              <a:rPr lang="ko-KR" altLang="en-US" baseline="0" dirty="0" err="1" smtClean="0"/>
              <a:t>로직을</a:t>
            </a:r>
            <a:r>
              <a:rPr lang="ko-KR" altLang="en-US" baseline="0" dirty="0" smtClean="0"/>
              <a:t> 처리하는 모든 곳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 컨트롤러 </a:t>
            </a:r>
            <a:r>
              <a:rPr lang="ko-KR" altLang="en-US" baseline="0" dirty="0" err="1" smtClean="0"/>
              <a:t>부터</a:t>
            </a:r>
            <a:r>
              <a:rPr lang="ko-KR" altLang="en-US" baseline="0" dirty="0" smtClean="0"/>
              <a:t> 특정한 </a:t>
            </a:r>
            <a:r>
              <a:rPr lang="ko-KR" altLang="en-US" baseline="0" dirty="0" err="1" smtClean="0"/>
              <a:t>로직처리에대한</a:t>
            </a:r>
            <a:r>
              <a:rPr lang="ko-KR" altLang="en-US" baseline="0" dirty="0" smtClean="0"/>
              <a:t> 요청이오면 이를 수행하고 수행결과를 컨트롤러에 반환한다</a:t>
            </a:r>
            <a:r>
              <a:rPr lang="en-US" altLang="ko-KR" baseline="0" dirty="0" smtClean="0"/>
              <a:t>.)  ,Service, DAO, </a:t>
            </a:r>
            <a:r>
              <a:rPr lang="ko-KR" altLang="en-US" baseline="0" dirty="0" err="1" smtClean="0"/>
              <a:t>자바빈클래스</a:t>
            </a:r>
            <a:endParaRPr lang="en-US" altLang="ko-KR" baseline="0" dirty="0" smtClean="0"/>
          </a:p>
          <a:p>
            <a:r>
              <a:rPr lang="en-US" altLang="ko-KR" baseline="0" dirty="0" smtClean="0"/>
              <a:t> 	- View (</a:t>
            </a:r>
            <a:r>
              <a:rPr lang="ko-KR" altLang="en-US" baseline="0" dirty="0" smtClean="0"/>
              <a:t>클라이언트에 출력되는 화면</a:t>
            </a:r>
            <a:r>
              <a:rPr lang="en-US" altLang="ko-KR" baseline="0" dirty="0" smtClean="0"/>
              <a:t>,  </a:t>
            </a:r>
            <a:r>
              <a:rPr lang="ko-KR" altLang="en-US" baseline="0" dirty="0" smtClean="0"/>
              <a:t>컨트롤러에 요청을 보내고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요청에대한</a:t>
            </a:r>
            <a:r>
              <a:rPr lang="ko-KR" altLang="en-US" baseline="0" dirty="0" smtClean="0"/>
              <a:t> 결과를 출력하는 부분 </a:t>
            </a:r>
            <a:r>
              <a:rPr lang="en-US" altLang="ko-KR" baseline="0" dirty="0" smtClean="0"/>
              <a:t>request </a:t>
            </a:r>
            <a:r>
              <a:rPr lang="ko-KR" altLang="en-US" baseline="0" dirty="0" smtClean="0"/>
              <a:t>객체나 </a:t>
            </a:r>
            <a:r>
              <a:rPr lang="en-US" altLang="ko-KR" baseline="0" dirty="0" smtClean="0"/>
              <a:t>session</a:t>
            </a:r>
            <a:r>
              <a:rPr lang="ko-KR" altLang="en-US" baseline="0" dirty="0" smtClean="0"/>
              <a:t>객체에 저장된 정보를 토대로 화면에 출력한다 </a:t>
            </a:r>
            <a:r>
              <a:rPr lang="en-US" altLang="ko-KR" baseline="0" dirty="0" smtClean="0"/>
              <a:t>) JSP</a:t>
            </a:r>
          </a:p>
          <a:p>
            <a:r>
              <a:rPr lang="en-US" altLang="ko-KR" baseline="0" dirty="0" smtClean="0"/>
              <a:t>	- Controller (MVC</a:t>
            </a:r>
            <a:r>
              <a:rPr lang="ko-KR" altLang="en-US" baseline="0" dirty="0" smtClean="0"/>
              <a:t>패턴의 모든 흐름을 맡는다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브라우로저부터</a:t>
            </a:r>
            <a:r>
              <a:rPr lang="ko-KR" altLang="en-US" baseline="0" dirty="0" smtClean="0"/>
              <a:t> 요청이 들어오면 어떤 요청인지 분석하고 이 요청에 </a:t>
            </a:r>
            <a:r>
              <a:rPr lang="ko-KR" altLang="en-US" baseline="0" dirty="0" err="1" smtClean="0"/>
              <a:t>처리하기위해</a:t>
            </a:r>
            <a:r>
              <a:rPr lang="ko-KR" altLang="en-US" baseline="0" dirty="0" smtClean="0"/>
              <a:t> 필요한 모델을 사용하여 처리한다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사용한 모델로부터 처리결과를 받으면</a:t>
            </a:r>
            <a:endParaRPr lang="en-US" altLang="ko-KR" baseline="0" dirty="0" smtClean="0"/>
          </a:p>
          <a:p>
            <a:r>
              <a:rPr lang="en-US" altLang="ko-KR" baseline="0" dirty="0" smtClean="0"/>
              <a:t>		</a:t>
            </a:r>
            <a:r>
              <a:rPr lang="ko-KR" altLang="en-US" baseline="0" dirty="0" smtClean="0"/>
              <a:t>더 </a:t>
            </a:r>
            <a:r>
              <a:rPr lang="ko-KR" altLang="en-US" baseline="0" dirty="0" err="1" smtClean="0"/>
              <a:t>가공할게있다면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request</a:t>
            </a:r>
            <a:r>
              <a:rPr lang="ko-KR" altLang="en-US" baseline="0" dirty="0" smtClean="0"/>
              <a:t>객체나 </a:t>
            </a:r>
            <a:r>
              <a:rPr lang="en-US" altLang="ko-KR" baseline="0" dirty="0" smtClean="0"/>
              <a:t>session</a:t>
            </a:r>
            <a:r>
              <a:rPr lang="ko-KR" altLang="en-US" baseline="0" dirty="0" smtClean="0"/>
              <a:t>객체에 저장하고 </a:t>
            </a:r>
            <a:r>
              <a:rPr lang="ko-KR" altLang="en-US" baseline="0" dirty="0" err="1" smtClean="0"/>
              <a:t>뷰</a:t>
            </a:r>
            <a:r>
              <a:rPr lang="en-US" altLang="ko-KR" baseline="0" dirty="0" smtClean="0"/>
              <a:t>(JSP</a:t>
            </a:r>
            <a:r>
              <a:rPr lang="ko-KR" altLang="en-US" baseline="0" dirty="0" smtClean="0"/>
              <a:t>페이지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를 선택하여 </a:t>
            </a:r>
            <a:r>
              <a:rPr lang="en-US" altLang="ko-KR" baseline="0" dirty="0" smtClean="0"/>
              <a:t>forward </a:t>
            </a:r>
            <a:r>
              <a:rPr lang="ko-KR" altLang="en-US" baseline="0" dirty="0" smtClean="0"/>
              <a:t>하거나 </a:t>
            </a:r>
            <a:r>
              <a:rPr lang="en-US" altLang="ko-KR" baseline="0" dirty="0" smtClean="0"/>
              <a:t>redirect</a:t>
            </a:r>
            <a:r>
              <a:rPr lang="ko-KR" altLang="en-US" baseline="0" dirty="0" smtClean="0"/>
              <a:t>하여 클라이언트에 출력한다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장점 </a:t>
            </a:r>
            <a:r>
              <a:rPr lang="en-US" altLang="ko-KR" baseline="0" dirty="0" smtClean="0"/>
              <a:t>: </a:t>
            </a:r>
            <a:r>
              <a:rPr lang="ko-KR" altLang="en-US" baseline="0" dirty="0" err="1" smtClean="0"/>
              <a:t>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로직처리하는데</a:t>
            </a:r>
            <a:r>
              <a:rPr lang="ko-KR" altLang="en-US" baseline="0" dirty="0" smtClean="0"/>
              <a:t> 용이하다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기능에따라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분리되어있기때문에</a:t>
            </a:r>
            <a:r>
              <a:rPr lang="ko-KR" altLang="en-US" baseline="0" dirty="0" smtClean="0"/>
              <a:t> 유지보수가 용이하다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4C763-7169-488C-8FD5-42AB227EC71A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4C763-7169-488C-8FD5-42AB227EC71A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4C763-7169-488C-8FD5-42AB227EC71A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4C763-7169-488C-8FD5-42AB227EC71A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4C763-7169-488C-8FD5-42AB227EC71A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4C763-7169-488C-8FD5-42AB227EC71A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저는 여기서 </a:t>
            </a:r>
            <a:r>
              <a:rPr lang="ko-KR" altLang="en-US" dirty="0" err="1" smtClean="0"/>
              <a:t>말씀드리려고</a:t>
            </a:r>
            <a:r>
              <a:rPr lang="ko-KR" altLang="en-US" dirty="0" smtClean="0"/>
              <a:t> 일부러 비워놨는데요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이번 팀</a:t>
            </a:r>
            <a:r>
              <a:rPr lang="ko-KR" altLang="en-US" baseline="0" dirty="0" smtClean="0"/>
              <a:t> 프로젝트에서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한달이라는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기간동안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명의 친구와 함께하면서 제가 가장 많이  </a:t>
            </a:r>
            <a:r>
              <a:rPr lang="ko-KR" altLang="en-US" baseline="0" dirty="0" err="1" smtClean="0"/>
              <a:t>느꼇던건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오류 라던지 코드를 </a:t>
            </a:r>
            <a:r>
              <a:rPr lang="ko-KR" altLang="en-US" baseline="0" dirty="0" err="1" smtClean="0"/>
              <a:t>짜는데있어서</a:t>
            </a:r>
            <a:r>
              <a:rPr lang="ko-KR" altLang="en-US" baseline="0" dirty="0" smtClean="0"/>
              <a:t> 어려움 보다는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저희 팀원들과의 의사소통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예를들면</a:t>
            </a:r>
            <a:r>
              <a:rPr lang="ko-KR" altLang="en-US" dirty="0" smtClean="0"/>
              <a:t> 제가 </a:t>
            </a:r>
            <a:r>
              <a:rPr lang="ko-KR" altLang="en-US" dirty="0" err="1" smtClean="0"/>
              <a:t>가지고있는</a:t>
            </a:r>
            <a:r>
              <a:rPr lang="ko-KR" altLang="en-US" dirty="0" smtClean="0"/>
              <a:t> 개발방향과 </a:t>
            </a:r>
            <a:r>
              <a:rPr lang="ko-KR" altLang="en-US" dirty="0" err="1" smtClean="0"/>
              <a:t>다른친구와의</a:t>
            </a:r>
            <a:r>
              <a:rPr lang="ko-KR" altLang="en-US" dirty="0" smtClean="0"/>
              <a:t> 개발방향을 일치시켜서 올바른 </a:t>
            </a:r>
            <a:r>
              <a:rPr lang="ko-KR" altLang="en-US" dirty="0" err="1" smtClean="0"/>
              <a:t>한방향으로</a:t>
            </a:r>
            <a:r>
              <a:rPr lang="ko-KR" altLang="en-US" dirty="0" smtClean="0"/>
              <a:t> 나가게 협의하고 </a:t>
            </a:r>
            <a:r>
              <a:rPr lang="en-US" altLang="ko-KR" dirty="0" smtClean="0"/>
              <a:t>)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또 어떤 한 친구가 뒤쳐져있거나 잘 </a:t>
            </a:r>
            <a:r>
              <a:rPr lang="ko-KR" altLang="en-US" baseline="0" dirty="0" err="1" smtClean="0"/>
              <a:t>안된다면</a:t>
            </a:r>
            <a:r>
              <a:rPr lang="ko-KR" altLang="en-US" baseline="0" dirty="0" smtClean="0"/>
              <a:t> 가서  도와주고 같이 고민해보고 해결하고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또 전체적으로는 결과가 조금 </a:t>
            </a:r>
            <a:r>
              <a:rPr lang="ko-KR" altLang="en-US" baseline="0" dirty="0" err="1" smtClean="0"/>
              <a:t>덜나오더라도</a:t>
            </a:r>
            <a:r>
              <a:rPr lang="ko-KR" altLang="en-US" baseline="0" dirty="0" smtClean="0"/>
              <a:t> 저희 조원 하나하나가 </a:t>
            </a:r>
            <a:r>
              <a:rPr lang="ko-KR" altLang="en-US" baseline="0" dirty="0" err="1" smtClean="0"/>
              <a:t>뒤쳐지지않고</a:t>
            </a:r>
            <a:r>
              <a:rPr lang="ko-KR" altLang="en-US" baseline="0" dirty="0" smtClean="0"/>
              <a:t> 이 프로젝트  같이 참여함으로써 책임감을 느끼고 </a:t>
            </a:r>
            <a:r>
              <a:rPr lang="ko-KR" altLang="en-US" baseline="0" dirty="0" err="1" smtClean="0"/>
              <a:t>뿌듯함을느끼는게</a:t>
            </a:r>
            <a:r>
              <a:rPr lang="ko-KR" altLang="en-US" baseline="0" dirty="0" smtClean="0"/>
              <a:t> 중요하다고 생각합니다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근데 정말 고맙게도 저희 팀원들 모두가 </a:t>
            </a:r>
            <a:r>
              <a:rPr lang="ko-KR" altLang="en-US" baseline="0" dirty="0" smtClean="0"/>
              <a:t>이 프로젝트에 성실하고 책임감을 가지고 열심히 임해준걸 제가 옆에서 </a:t>
            </a:r>
            <a:r>
              <a:rPr lang="ko-KR" altLang="en-US" baseline="0" dirty="0" err="1" smtClean="0"/>
              <a:t>봐왔기때문에</a:t>
            </a:r>
            <a:r>
              <a:rPr lang="ko-KR" altLang="en-US" baseline="0" dirty="0" smtClean="0"/>
              <a:t>  좋은 결과로 </a:t>
            </a:r>
            <a:r>
              <a:rPr lang="ko-KR" altLang="en-US" baseline="0" dirty="0" err="1" smtClean="0"/>
              <a:t>나타난거같습니다</a:t>
            </a:r>
            <a:r>
              <a:rPr lang="en-US" altLang="ko-KR" baseline="0" dirty="0" smtClean="0"/>
              <a:t>.  </a:t>
            </a:r>
            <a:r>
              <a:rPr lang="ko-KR" altLang="en-US" baseline="0" dirty="0" smtClean="0"/>
              <a:t>저도 굉장히 뿌듯하고 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팀워크</a:t>
            </a:r>
            <a:r>
              <a:rPr lang="en-US" altLang="ko-KR" dirty="0" smtClean="0"/>
              <a:t>,</a:t>
            </a:r>
            <a:r>
              <a:rPr lang="ko-KR" altLang="en-US" dirty="0" smtClean="0"/>
              <a:t>협동심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4C763-7169-488C-8FD5-42AB227EC71A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처음시작을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어떤걸개발했고</a:t>
            </a:r>
            <a:r>
              <a:rPr lang="ko-KR" altLang="en-US" baseline="0" dirty="0" smtClean="0"/>
              <a:t> 취지와 동기 개발목적 </a:t>
            </a:r>
            <a:r>
              <a:rPr lang="ko-KR" altLang="en-US" baseline="0" dirty="0" err="1" smtClean="0"/>
              <a:t>으로</a:t>
            </a:r>
            <a:r>
              <a:rPr lang="ko-KR" altLang="en-US" baseline="0" dirty="0" smtClean="0"/>
              <a:t> 어떤걸 중심으로 구현했다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4C763-7169-488C-8FD5-42AB227EC71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질문받겠습니다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4C763-7169-488C-8FD5-42AB227EC71A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4C763-7169-488C-8FD5-42AB227EC71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저희가 웹 사이트를 </a:t>
            </a:r>
            <a:r>
              <a:rPr lang="ko-KR" altLang="en-US" dirty="0" err="1" smtClean="0"/>
              <a:t>구상할때</a:t>
            </a:r>
            <a:r>
              <a:rPr lang="ko-KR" altLang="en-US" dirty="0" smtClean="0"/>
              <a:t> 가장 </a:t>
            </a:r>
            <a:r>
              <a:rPr lang="ko-KR" altLang="en-US" dirty="0" err="1" smtClean="0"/>
              <a:t>중요했던것</a:t>
            </a:r>
            <a:r>
              <a:rPr lang="ko-KR" altLang="en-US" dirty="0" smtClean="0"/>
              <a:t> 또 </a:t>
            </a:r>
            <a:r>
              <a:rPr lang="ko-KR" altLang="en-US" dirty="0" err="1" smtClean="0"/>
              <a:t>기준이되는것은</a:t>
            </a:r>
            <a:r>
              <a:rPr lang="ko-KR" altLang="en-US" dirty="0" smtClean="0"/>
              <a:t>  어떤</a:t>
            </a:r>
            <a:r>
              <a:rPr lang="ko-KR" altLang="en-US" baseline="0" dirty="0" smtClean="0"/>
              <a:t> 참신한 아이디어를 가진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참신한 기능을 가진 웹사이트를 </a:t>
            </a:r>
            <a:r>
              <a:rPr lang="ko-KR" altLang="en-US" baseline="0" dirty="0" err="1" smtClean="0"/>
              <a:t>만드는것</a:t>
            </a:r>
            <a:r>
              <a:rPr lang="ko-KR" altLang="en-US" baseline="0" dirty="0" smtClean="0"/>
              <a:t> 보다는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현실적으로 </a:t>
            </a:r>
            <a:r>
              <a:rPr lang="ko-KR" altLang="en-US" baseline="0" dirty="0" err="1" smtClean="0"/>
              <a:t>한달이라는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프로젝트기간내에</a:t>
            </a:r>
            <a:r>
              <a:rPr lang="ko-KR" altLang="en-US" baseline="0" dirty="0" smtClean="0"/>
              <a:t>  저희들이 </a:t>
            </a:r>
            <a:r>
              <a:rPr lang="ko-KR" altLang="en-US" baseline="0" dirty="0" err="1" smtClean="0"/>
              <a:t>완성할수있고</a:t>
            </a:r>
            <a:r>
              <a:rPr lang="ko-KR" altLang="en-US" baseline="0" dirty="0" smtClean="0"/>
              <a:t> 또  </a:t>
            </a:r>
            <a:r>
              <a:rPr lang="ko-KR" altLang="en-US" dirty="0" smtClean="0"/>
              <a:t>저희가 </a:t>
            </a:r>
            <a:r>
              <a:rPr lang="ko-KR" altLang="en-US" dirty="0" err="1" smtClean="0"/>
              <a:t>배웠던것들을</a:t>
            </a:r>
            <a:r>
              <a:rPr lang="ko-KR" altLang="en-US" dirty="0" smtClean="0"/>
              <a:t> 토대로</a:t>
            </a:r>
            <a:r>
              <a:rPr lang="ko-KR" altLang="en-US" baseline="0" dirty="0" smtClean="0"/>
              <a:t> 가장 기본적이고 기초적인 기능들인 흔히 </a:t>
            </a:r>
            <a:r>
              <a:rPr lang="en-US" altLang="ko-KR" baseline="0" dirty="0" smtClean="0"/>
              <a:t>CRUD</a:t>
            </a:r>
            <a:r>
              <a:rPr lang="ko-KR" altLang="en-US" baseline="0" dirty="0" smtClean="0"/>
              <a:t>라고 하죠  </a:t>
            </a:r>
            <a:r>
              <a:rPr lang="en-US" altLang="ko-KR" baseline="0" dirty="0" smtClean="0"/>
              <a:t>Create </a:t>
            </a:r>
            <a:r>
              <a:rPr lang="ko-KR" altLang="en-US" baseline="0" dirty="0" smtClean="0"/>
              <a:t>데이터를 생성하고 </a:t>
            </a:r>
            <a:r>
              <a:rPr lang="en-US" altLang="ko-KR" baseline="0" dirty="0" smtClean="0"/>
              <a:t>Read </a:t>
            </a:r>
            <a:r>
              <a:rPr lang="ko-KR" altLang="en-US" baseline="0" dirty="0" smtClean="0"/>
              <a:t>데이터를 </a:t>
            </a:r>
            <a:r>
              <a:rPr lang="ko-KR" altLang="en-US" baseline="0" dirty="0" err="1" smtClean="0"/>
              <a:t>읽어들이고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Update </a:t>
            </a:r>
            <a:r>
              <a:rPr lang="ko-KR" altLang="en-US" baseline="0" dirty="0" smtClean="0"/>
              <a:t>데이터를 수정하고 </a:t>
            </a:r>
            <a:r>
              <a:rPr lang="en-US" altLang="ko-KR" baseline="0" dirty="0" smtClean="0"/>
              <a:t>Delete </a:t>
            </a:r>
            <a:r>
              <a:rPr lang="ko-KR" altLang="en-US" baseline="0" dirty="0" smtClean="0"/>
              <a:t>데이터들을 삭제하는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가지의 기능들을 </a:t>
            </a:r>
            <a:r>
              <a:rPr lang="ko-KR" altLang="en-US" baseline="0" dirty="0" err="1" smtClean="0"/>
              <a:t>많이사용할수있고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또 이렇게 생성된 데이터들을 서로 연관된 페이지끼리 주고받고 원하는 페이지에 원하는 </a:t>
            </a:r>
            <a:r>
              <a:rPr lang="ko-KR" altLang="en-US" dirty="0" err="1" smtClean="0"/>
              <a:t>데이터값을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도출해내는일을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가장많이할수있는</a:t>
            </a:r>
            <a:r>
              <a:rPr lang="ko-KR" altLang="en-US" dirty="0" smtClean="0"/>
              <a:t> 보편적인 주제인 쇼핑몰로 잡았습니다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4C763-7169-488C-8FD5-42AB227EC71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여기 있는 대부분은 </a:t>
            </a:r>
            <a:r>
              <a:rPr lang="ko-KR" altLang="en-US" dirty="0" err="1" smtClean="0"/>
              <a:t>단한번이라도</a:t>
            </a:r>
            <a:r>
              <a:rPr lang="ko-KR" altLang="en-US" dirty="0" smtClean="0"/>
              <a:t> 쇼핑몰에서 </a:t>
            </a:r>
            <a:r>
              <a:rPr lang="ko-KR" altLang="en-US" dirty="0" err="1" smtClean="0"/>
              <a:t>어떤것을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구매해보신적은</a:t>
            </a:r>
            <a:r>
              <a:rPr lang="ko-KR" altLang="en-US" dirty="0" smtClean="0"/>
              <a:t>  </a:t>
            </a:r>
            <a:r>
              <a:rPr lang="ko-KR" altLang="en-US" dirty="0" err="1" smtClean="0"/>
              <a:t>있으실거에요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맞죠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대답이아무도없네요</a:t>
            </a:r>
            <a:r>
              <a:rPr lang="en-US" altLang="ko-KR" dirty="0" smtClean="0"/>
              <a:t> </a:t>
            </a:r>
            <a:r>
              <a:rPr lang="ko-KR" altLang="en-US" dirty="0" smtClean="0"/>
              <a:t> 여기는 뭐 다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옷사러</a:t>
            </a:r>
            <a:r>
              <a:rPr lang="ko-KR" altLang="en-US" baseline="0" dirty="0" smtClean="0"/>
              <a:t> 구제시장 </a:t>
            </a:r>
            <a:r>
              <a:rPr lang="ko-KR" altLang="en-US" baseline="0" dirty="0" err="1" smtClean="0"/>
              <a:t>다니시나봐요</a:t>
            </a:r>
            <a:r>
              <a:rPr lang="ko-KR" altLang="en-US" baseline="0" dirty="0" smtClean="0"/>
              <a:t> 참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하나의 원처럼 유기적으로 연결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4C763-7169-488C-8FD5-42AB227EC71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이제 저희가 만든 쇼핑몰의 성격을 아셨으니 </a:t>
            </a:r>
            <a:r>
              <a:rPr lang="ko-KR" altLang="en-US" dirty="0" err="1" smtClean="0"/>
              <a:t>어떻게만들었는지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한번볼까요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4C763-7169-488C-8FD5-42AB227EC71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개발을 </a:t>
            </a:r>
            <a:r>
              <a:rPr lang="ko-KR" altLang="en-US" dirty="0" err="1" smtClean="0"/>
              <a:t>시작할떄는</a:t>
            </a:r>
            <a:r>
              <a:rPr lang="ko-KR" altLang="en-US" dirty="0" smtClean="0"/>
              <a:t> 데이터베이스 설계도 하고 </a:t>
            </a:r>
            <a:r>
              <a:rPr lang="ko-KR" altLang="en-US" dirty="0" err="1" smtClean="0"/>
              <a:t>스토리보드도구성하면서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으쌰으쌰</a:t>
            </a:r>
            <a:r>
              <a:rPr lang="ko-KR" altLang="en-US" dirty="0" smtClean="0"/>
              <a:t> 잘해보자 </a:t>
            </a:r>
            <a:r>
              <a:rPr lang="ko-KR" altLang="en-US" dirty="0" err="1" smtClean="0"/>
              <a:t>파이팅이</a:t>
            </a:r>
            <a:r>
              <a:rPr lang="ko-KR" altLang="en-US" dirty="0" smtClean="0"/>
              <a:t> 넘쳤다가 </a:t>
            </a:r>
            <a:r>
              <a:rPr lang="ko-KR" altLang="en-US" dirty="0" err="1" smtClean="0"/>
              <a:t>이제뭐에요</a:t>
            </a:r>
            <a:r>
              <a:rPr lang="en-US" altLang="ko-KR" dirty="0" smtClean="0"/>
              <a:t>? </a:t>
            </a:r>
            <a:r>
              <a:rPr lang="ko-KR" altLang="en-US" dirty="0" smtClean="0"/>
              <a:t>보시다시피  </a:t>
            </a:r>
            <a:r>
              <a:rPr lang="ko-KR" altLang="en-US" dirty="0" err="1" smtClean="0"/>
              <a:t>한주한주가</a:t>
            </a:r>
            <a:r>
              <a:rPr lang="ko-KR" altLang="en-US" dirty="0" smtClean="0"/>
              <a:t> 지날수록 배터리가 하나씩 줄면서 팀원들의 안색이 </a:t>
            </a:r>
            <a:r>
              <a:rPr lang="ko-KR" altLang="en-US" dirty="0" err="1" smtClean="0"/>
              <a:t>안좋아지고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피곤해지는게</a:t>
            </a:r>
            <a:r>
              <a:rPr lang="ko-KR" altLang="en-US" dirty="0" smtClean="0"/>
              <a:t> 보이고 </a:t>
            </a:r>
            <a:r>
              <a:rPr lang="ko-KR" altLang="en-US" dirty="0" err="1" smtClean="0"/>
              <a:t>마지막주가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됬을떄는</a:t>
            </a:r>
            <a:r>
              <a:rPr lang="ko-KR" altLang="en-US" dirty="0" smtClean="0"/>
              <a:t> 상태가 다들 </a:t>
            </a:r>
            <a:r>
              <a:rPr lang="ko-KR" altLang="en-US" dirty="0" err="1" smtClean="0"/>
              <a:t>정상이아니더라구요</a:t>
            </a:r>
            <a:r>
              <a:rPr lang="ko-KR" altLang="en-US" dirty="0" smtClean="0"/>
              <a:t>  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 </a:t>
            </a:r>
            <a:r>
              <a:rPr lang="ko-KR" altLang="en-US" dirty="0" err="1" smtClean="0"/>
              <a:t>팀원들중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한명은</a:t>
            </a:r>
            <a:r>
              <a:rPr lang="ko-KR" altLang="en-US" dirty="0" smtClean="0"/>
              <a:t> 옆에서 </a:t>
            </a:r>
            <a:r>
              <a:rPr lang="ko-KR" altLang="en-US" dirty="0" err="1" smtClean="0"/>
              <a:t>코딩하는데</a:t>
            </a:r>
            <a:r>
              <a:rPr lang="ko-KR" altLang="en-US" dirty="0" smtClean="0"/>
              <a:t> 혼자 </a:t>
            </a:r>
            <a:r>
              <a:rPr lang="ko-KR" altLang="en-US" dirty="0" err="1" smtClean="0"/>
              <a:t>코딩하면서</a:t>
            </a:r>
            <a:r>
              <a:rPr lang="ko-KR" altLang="en-US" dirty="0" smtClean="0"/>
              <a:t> 혼잣말하면서 </a:t>
            </a:r>
            <a:r>
              <a:rPr lang="ko-KR" altLang="en-US" dirty="0" err="1" smtClean="0"/>
              <a:t>하는친구도있고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잘 </a:t>
            </a:r>
            <a:r>
              <a:rPr lang="ko-KR" altLang="en-US" dirty="0" err="1" smtClean="0"/>
              <a:t>안풀려서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에라모르겠다</a:t>
            </a:r>
            <a:r>
              <a:rPr lang="ko-KR" altLang="en-US" dirty="0" smtClean="0"/>
              <a:t> 꿈속에서 </a:t>
            </a:r>
            <a:r>
              <a:rPr lang="ko-KR" altLang="en-US" dirty="0" err="1" smtClean="0"/>
              <a:t>해결해야겠다하고</a:t>
            </a:r>
            <a:r>
              <a:rPr lang="ko-KR" altLang="en-US" dirty="0" smtClean="0"/>
              <a:t> 엎드려서 </a:t>
            </a:r>
            <a:r>
              <a:rPr lang="ko-KR" altLang="en-US" dirty="0" err="1" smtClean="0"/>
              <a:t>자는친구도있고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 옆에서 </a:t>
            </a:r>
            <a:r>
              <a:rPr lang="ko-KR" altLang="en-US" dirty="0" err="1" smtClean="0"/>
              <a:t>알려주다가오류해결이되서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물개박수치는팀원도있고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재희애기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 그래서 알려주다가 빤히 </a:t>
            </a:r>
            <a:r>
              <a:rPr lang="ko-KR" altLang="en-US" dirty="0" err="1" smtClean="0"/>
              <a:t>몇초를보다가</a:t>
            </a:r>
            <a:r>
              <a:rPr lang="ko-KR" altLang="en-US" dirty="0" smtClean="0"/>
              <a:t> 같이 박수치고 </a:t>
            </a:r>
            <a:r>
              <a:rPr lang="ko-KR" altLang="en-US" dirty="0" err="1" smtClean="0"/>
              <a:t>저희팀은요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재희때문인지는</a:t>
            </a:r>
            <a:r>
              <a:rPr lang="ko-KR" altLang="en-US" dirty="0" smtClean="0"/>
              <a:t> 모르겠지만  되게 박수를 </a:t>
            </a:r>
            <a:r>
              <a:rPr lang="ko-KR" altLang="en-US" dirty="0" err="1" smtClean="0"/>
              <a:t>많이쳐요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박수가후해요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뭐만됫다하면</a:t>
            </a:r>
            <a:r>
              <a:rPr lang="ko-KR" altLang="en-US" dirty="0" smtClean="0"/>
              <a:t> 바로 박수갈채가 쏟아집니다 오 대단해 멋져 </a:t>
            </a:r>
            <a:r>
              <a:rPr lang="ko-KR" altLang="en-US" dirty="0" err="1" smtClean="0"/>
              <a:t>넌최고야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 이렇게 </a:t>
            </a:r>
            <a:r>
              <a:rPr lang="ko-KR" altLang="en-US" dirty="0" err="1" smtClean="0"/>
              <a:t>한주한주가</a:t>
            </a:r>
            <a:r>
              <a:rPr lang="ko-KR" altLang="en-US" dirty="0" smtClean="0"/>
              <a:t> 지날수록 팀원들이 </a:t>
            </a:r>
            <a:r>
              <a:rPr lang="ko-KR" altLang="en-US" dirty="0" err="1" smtClean="0"/>
              <a:t>비정상이되는걸보면서</a:t>
            </a:r>
            <a:r>
              <a:rPr lang="ko-KR" altLang="en-US" dirty="0" smtClean="0"/>
              <a:t> 많은걸 느끼고 또</a:t>
            </a:r>
            <a:r>
              <a:rPr lang="ko-KR" altLang="en-US" baseline="0" dirty="0" smtClean="0"/>
              <a:t> 나름대로는 프로젝트는 </a:t>
            </a:r>
            <a:r>
              <a:rPr lang="ko-KR" altLang="en-US" baseline="0" dirty="0" err="1" smtClean="0"/>
              <a:t>잘진행되고있구나</a:t>
            </a:r>
            <a:r>
              <a:rPr lang="ko-KR" altLang="en-US" baseline="0" dirty="0" smtClean="0"/>
              <a:t> 안심하면서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4C763-7169-488C-8FD5-42AB227EC71A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저희 팀원들이 모두 다 </a:t>
            </a:r>
            <a:r>
              <a:rPr lang="ko-KR" altLang="en-US" dirty="0" err="1" smtClean="0"/>
              <a:t>각기로</a:t>
            </a:r>
            <a:r>
              <a:rPr lang="ko-KR" altLang="en-US" dirty="0" smtClean="0"/>
              <a:t> 코딩하고 속도가 </a:t>
            </a:r>
            <a:r>
              <a:rPr lang="ko-KR" altLang="en-US" dirty="0" err="1" smtClean="0"/>
              <a:t>다르기떄문에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한주한주</a:t>
            </a:r>
            <a:r>
              <a:rPr lang="ko-KR" altLang="en-US" dirty="0" smtClean="0"/>
              <a:t> 색깔 칠해가면서 매주 자신이 할 분량들을 체크해놓고 할당량을 </a:t>
            </a:r>
            <a:r>
              <a:rPr lang="ko-KR" altLang="en-US" dirty="0" err="1" smtClean="0"/>
              <a:t>구현해가는식으로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4C763-7169-488C-8FD5-42AB227EC71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저희 팀원들이 모두 다 </a:t>
            </a:r>
            <a:r>
              <a:rPr lang="ko-KR" altLang="en-US" dirty="0" err="1" smtClean="0"/>
              <a:t>각기로</a:t>
            </a:r>
            <a:r>
              <a:rPr lang="ko-KR" altLang="en-US" dirty="0" smtClean="0"/>
              <a:t> 코딩하고 속도가 </a:t>
            </a:r>
            <a:r>
              <a:rPr lang="ko-KR" altLang="en-US" dirty="0" err="1" smtClean="0"/>
              <a:t>다르기떄문에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한주한주</a:t>
            </a:r>
            <a:r>
              <a:rPr lang="ko-KR" altLang="en-US" dirty="0" smtClean="0"/>
              <a:t> 색깔 칠해가면서 매주 자신이 할 분량들을 체크해놓고 할당량을 </a:t>
            </a:r>
            <a:r>
              <a:rPr lang="ko-KR" altLang="en-US" dirty="0" err="1" smtClean="0"/>
              <a:t>구현해가는식으로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4C763-7169-488C-8FD5-42AB227EC71A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04048" y="3003798"/>
            <a:ext cx="3888432" cy="115212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03900" y="4155926"/>
            <a:ext cx="3888432" cy="504056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OF YOUR PRESENTATION HERE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xmlns="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1952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0168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87924" y="1089585"/>
            <a:ext cx="1368152" cy="148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49005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07704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1880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76056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99209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183385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67561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51737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72509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57557" y="286543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172774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57557" y="2662807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42340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15967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29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67677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33784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60041"/>
            <a:ext cx="3168352" cy="3147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360041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418176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056440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401104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920899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3147814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90550" y="915566"/>
            <a:ext cx="3117354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1219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39502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59832" y="2624708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43166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9552" y="1131590"/>
            <a:ext cx="403244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9552" y="3291830"/>
            <a:ext cx="1656184" cy="1440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267744" y="3377692"/>
            <a:ext cx="2304256" cy="1354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28646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29444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644008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644008" y="3060973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9900" y="3061296"/>
            <a:ext cx="4104000" cy="1728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8303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9526" y="1183060"/>
            <a:ext cx="9153525" cy="3960440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77798" y="777418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6" y="915566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51512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63838"/>
            <a:ext cx="9144000" cy="144016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8748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3555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0331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7534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52750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881512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576763" y="2331939"/>
            <a:ext cx="2346784" cy="1605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5171127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xmlns="" val="1955214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8182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4860032" y="987574"/>
            <a:ext cx="3168352" cy="3168352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32" y="1851670"/>
            <a:ext cx="3168352" cy="1008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2859782"/>
            <a:ext cx="3168352" cy="5040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17382354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15034184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9526" y="1183060"/>
            <a:ext cx="9153525" cy="3960440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77798" y="777418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6" y="915566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515128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07704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1880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76056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99209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183385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67561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51737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672509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0" y="4059"/>
            <a:ext cx="3856106" cy="51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53958"/>
            <a:ext cx="64087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xmlns="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979712" y="153958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xmlns="" val="2602921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1503418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228205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203764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323836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72" r:id="rId8"/>
    <p:sldLayoutId id="2147483676" r:id="rId9"/>
    <p:sldLayoutId id="2147483655" r:id="rId10"/>
    <p:sldLayoutId id="2147483665" r:id="rId11"/>
    <p:sldLayoutId id="2147483666" r:id="rId12"/>
    <p:sldLayoutId id="2147483667" r:id="rId13"/>
    <p:sldLayoutId id="2147483668" r:id="rId14"/>
    <p:sldLayoutId id="2147483670" r:id="rId15"/>
    <p:sldLayoutId id="2147483671" r:id="rId16"/>
    <p:sldLayoutId id="2147483669" r:id="rId17"/>
    <p:sldLayoutId id="2147483675" r:id="rId18"/>
    <p:sldLayoutId id="2147483677" r:id="rId19"/>
    <p:sldLayoutId id="2147483656" r:id="rId20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8" r:id="rId2"/>
    <p:sldLayoutId id="2147483679" r:id="rId3"/>
    <p:sldLayoutId id="2147483683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143372" y="2714626"/>
            <a:ext cx="4464496" cy="1152129"/>
          </a:xfrm>
        </p:spPr>
        <p:txBody>
          <a:bodyPr/>
          <a:lstStyle/>
          <a:p>
            <a:endParaRPr lang="en-US" altLang="ko-KR" dirty="0" smtClean="0">
              <a:ea typeface="HY강B" pitchFamily="18" charset="-127"/>
            </a:endParaRPr>
          </a:p>
          <a:p>
            <a:r>
              <a:rPr lang="en-US" altLang="ko-KR" dirty="0" smtClean="0">
                <a:ea typeface="HY강B" pitchFamily="18" charset="-127"/>
              </a:rPr>
              <a:t>Team Project</a:t>
            </a:r>
          </a:p>
          <a:p>
            <a:endParaRPr lang="en-US" altLang="ko-KR" sz="2400" dirty="0">
              <a:ea typeface="HY강B" pitchFamily="18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600" dirty="0" smtClean="0">
                <a:latin typeface="HY강B" pitchFamily="18" charset="-127"/>
                <a:ea typeface="HY강B" pitchFamily="18" charset="-127"/>
              </a:rPr>
              <a:t>       </a:t>
            </a:r>
            <a:r>
              <a:rPr lang="ko-KR" altLang="en-US" sz="1600" dirty="0" smtClean="0">
                <a:latin typeface="HY강B" pitchFamily="18" charset="-127"/>
                <a:ea typeface="HY강B" pitchFamily="18" charset="-127"/>
              </a:rPr>
              <a:t>미래능력개발교육원</a:t>
            </a:r>
            <a:endParaRPr lang="en-US" altLang="ko-KR" sz="1600" dirty="0" smtClean="0">
              <a:latin typeface="HY강B" pitchFamily="18" charset="-127"/>
              <a:ea typeface="HY강B" pitchFamily="18" charset="-127"/>
            </a:endParaRPr>
          </a:p>
          <a:p>
            <a:pPr>
              <a:spcBef>
                <a:spcPts val="0"/>
              </a:spcBef>
              <a:defRPr/>
            </a:pPr>
            <a:endParaRPr lang="en-US" altLang="ko-KR" dirty="0" smtClean="0">
              <a:latin typeface="HY강B" pitchFamily="18" charset="-127"/>
              <a:ea typeface="HY강B" pitchFamily="18" charset="-127"/>
            </a:endParaRPr>
          </a:p>
          <a:p>
            <a:pPr>
              <a:spcBef>
                <a:spcPts val="0"/>
              </a:spcBef>
              <a:defRPr/>
            </a:pPr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-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강동현</a:t>
            </a:r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김주현</a:t>
            </a:r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이예진</a:t>
            </a:r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김지훈</a:t>
            </a:r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김가연</a:t>
            </a:r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이재희</a:t>
            </a:r>
            <a:endParaRPr lang="en-US" altLang="ko-KR" dirty="0"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개발일정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 </a:t>
            </a:r>
            <a:endParaRPr lang="en-US" altLang="ko-KR" dirty="0"/>
          </a:p>
        </p:txBody>
      </p:sp>
      <p:grpSp>
        <p:nvGrpSpPr>
          <p:cNvPr id="4" name="Group 14"/>
          <p:cNvGrpSpPr/>
          <p:nvPr/>
        </p:nvGrpSpPr>
        <p:grpSpPr>
          <a:xfrm>
            <a:off x="2550160" y="3507854"/>
            <a:ext cx="1817049" cy="576327"/>
            <a:chOff x="6228184" y="1730811"/>
            <a:chExt cx="2592288" cy="576327"/>
          </a:xfrm>
        </p:grpSpPr>
        <p:sp>
          <p:nvSpPr>
            <p:cNvPr id="16" name="TextBox 15"/>
            <p:cNvSpPr txBox="1"/>
            <p:nvPr/>
          </p:nvSpPr>
          <p:spPr>
            <a:xfrm>
              <a:off x="6228184" y="2030139"/>
              <a:ext cx="259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786050" y="385763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buAutoNum type="arabicPeriod"/>
            </a:pPr>
            <a:endParaRPr lang="en-US" altLang="ko-KR" sz="1200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9" name="그림 8" descr="dsf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987574"/>
            <a:ext cx="8136904" cy="37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0607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개발도구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>
                <a:latin typeface="HY강B" pitchFamily="18" charset="-127"/>
                <a:ea typeface="HY강B" pitchFamily="18" charset="-127"/>
              </a:rPr>
              <a:t>Insert the title of your subtitle Here</a:t>
            </a:r>
          </a:p>
        </p:txBody>
      </p:sp>
      <p:grpSp>
        <p:nvGrpSpPr>
          <p:cNvPr id="4" name="Group 11"/>
          <p:cNvGrpSpPr/>
          <p:nvPr/>
        </p:nvGrpSpPr>
        <p:grpSpPr>
          <a:xfrm>
            <a:off x="677201" y="231764"/>
            <a:ext cx="2736304" cy="4710917"/>
            <a:chOff x="-36512" y="123478"/>
            <a:chExt cx="2736304" cy="4710917"/>
          </a:xfrm>
        </p:grpSpPr>
        <p:sp>
          <p:nvSpPr>
            <p:cNvPr id="14" name="Round Same Side Corner Rectangle 8"/>
            <p:cNvSpPr/>
            <p:nvPr/>
          </p:nvSpPr>
          <p:spPr>
            <a:xfrm>
              <a:off x="-36512" y="123478"/>
              <a:ext cx="1380891" cy="36369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15" name="Round Same Side Corner Rectangle 8"/>
            <p:cNvSpPr/>
            <p:nvPr/>
          </p:nvSpPr>
          <p:spPr>
            <a:xfrm>
              <a:off x="302342" y="390324"/>
              <a:ext cx="1380891" cy="36369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HY강B" pitchFamily="18" charset="-127"/>
                  <a:ea typeface="HY강B" pitchFamily="18" charset="-127"/>
                </a:rPr>
                <a:t>-40</a:t>
              </a:r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16" name="Round Same Side Corner Rectangle 8"/>
            <p:cNvSpPr/>
            <p:nvPr/>
          </p:nvSpPr>
          <p:spPr>
            <a:xfrm>
              <a:off x="641195" y="657169"/>
              <a:ext cx="1380891" cy="36369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70000"/>
                  </a:schemeClr>
                </a:gs>
                <a:gs pos="100000">
                  <a:schemeClr val="accent2">
                    <a:lumMod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17" name="Round Same Side Corner Rectangle 8"/>
            <p:cNvSpPr/>
            <p:nvPr/>
          </p:nvSpPr>
          <p:spPr>
            <a:xfrm>
              <a:off x="980048" y="924014"/>
              <a:ext cx="1380891" cy="36369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80000"/>
                  </a:schemeClr>
                </a:gs>
                <a:gs pos="100000">
                  <a:schemeClr val="accent2">
                    <a:lumMod val="8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18" name="Round Same Side Corner Rectangle 8"/>
            <p:cNvSpPr/>
            <p:nvPr/>
          </p:nvSpPr>
          <p:spPr>
            <a:xfrm>
              <a:off x="1318901" y="1197470"/>
              <a:ext cx="1380891" cy="36369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itchFamily="18" charset="-127"/>
                <a:ea typeface="HY강B" pitchFamily="18" charset="-127"/>
              </a:endParaRPr>
            </a:p>
          </p:txBody>
        </p:sp>
      </p:grpSp>
      <p:grpSp>
        <p:nvGrpSpPr>
          <p:cNvPr id="5" name="Group 18"/>
          <p:cNvGrpSpPr/>
          <p:nvPr/>
        </p:nvGrpSpPr>
        <p:grpSpPr>
          <a:xfrm>
            <a:off x="4427984" y="1419622"/>
            <a:ext cx="4176464" cy="536899"/>
            <a:chOff x="784761" y="3362835"/>
            <a:chExt cx="2078536" cy="536899"/>
          </a:xfrm>
        </p:grpSpPr>
        <p:sp>
          <p:nvSpPr>
            <p:cNvPr id="20" name="TextBox 19"/>
            <p:cNvSpPr txBox="1"/>
            <p:nvPr/>
          </p:nvSpPr>
          <p:spPr>
            <a:xfrm>
              <a:off x="784761" y="36227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Spring Framework</a:t>
              </a:r>
              <a:endParaRPr lang="ko-KR" altLang="en-US" sz="1600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endParaRPr>
            </a:p>
          </p:txBody>
        </p:sp>
      </p:grpSp>
      <p:grpSp>
        <p:nvGrpSpPr>
          <p:cNvPr id="6" name="Group 21"/>
          <p:cNvGrpSpPr/>
          <p:nvPr/>
        </p:nvGrpSpPr>
        <p:grpSpPr>
          <a:xfrm>
            <a:off x="4499992" y="2118954"/>
            <a:ext cx="4138530" cy="524804"/>
            <a:chOff x="803640" y="3362835"/>
            <a:chExt cx="2059657" cy="524804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-Oracle 11g</a:t>
              </a:r>
              <a:endParaRPr lang="ko-KR" altLang="en-US" sz="14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DB Server</a:t>
              </a:r>
              <a:endParaRPr lang="ko-KR" altLang="en-US" sz="1600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endParaRPr>
            </a:p>
          </p:txBody>
        </p:sp>
      </p:grpSp>
      <p:grpSp>
        <p:nvGrpSpPr>
          <p:cNvPr id="7" name="Group 24"/>
          <p:cNvGrpSpPr/>
          <p:nvPr/>
        </p:nvGrpSpPr>
        <p:grpSpPr>
          <a:xfrm>
            <a:off x="4572000" y="2787774"/>
            <a:ext cx="4138530" cy="524804"/>
            <a:chOff x="803640" y="3362835"/>
            <a:chExt cx="2059657" cy="524804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-Window7</a:t>
              </a:r>
              <a:endParaRPr lang="ko-KR" altLang="en-US" sz="14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OS</a:t>
              </a:r>
              <a:endParaRPr lang="ko-KR" altLang="en-US" sz="1600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endParaRPr>
            </a:p>
          </p:txBody>
        </p:sp>
      </p:grpSp>
      <p:grpSp>
        <p:nvGrpSpPr>
          <p:cNvPr id="8" name="Group 27"/>
          <p:cNvGrpSpPr/>
          <p:nvPr/>
        </p:nvGrpSpPr>
        <p:grpSpPr>
          <a:xfrm>
            <a:off x="4499992" y="3462071"/>
            <a:ext cx="4176464" cy="549839"/>
            <a:chOff x="784761" y="3337800"/>
            <a:chExt cx="2078536" cy="549839"/>
          </a:xfrm>
        </p:grpSpPr>
        <p:sp>
          <p:nvSpPr>
            <p:cNvPr id="29" name="TextBox 28"/>
            <p:cNvSpPr txBox="1"/>
            <p:nvPr/>
          </p:nvSpPr>
          <p:spPr>
            <a:xfrm>
              <a:off x="803640" y="3579862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-Apache Tomcat 8.5    </a:t>
              </a:r>
              <a:endParaRPr lang="ko-KR" altLang="en-US" sz="14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84761" y="3337800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Server</a:t>
              </a:r>
              <a:endParaRPr lang="ko-KR" altLang="en-US" sz="1600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endParaRPr>
            </a:p>
          </p:txBody>
        </p:sp>
      </p:grpSp>
      <p:sp>
        <p:nvSpPr>
          <p:cNvPr id="31" name="Oval 30"/>
          <p:cNvSpPr/>
          <p:nvPr/>
        </p:nvSpPr>
        <p:spPr>
          <a:xfrm>
            <a:off x="3923928" y="2811410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70000"/>
                </a:schemeClr>
              </a:gs>
              <a:gs pos="100000">
                <a:schemeClr val="accent2">
                  <a:lumMod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923928" y="1400402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923928" y="2105906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923928" y="4222417"/>
            <a:ext cx="485364" cy="4853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9" name="Group 35"/>
          <p:cNvGrpSpPr/>
          <p:nvPr/>
        </p:nvGrpSpPr>
        <p:grpSpPr>
          <a:xfrm>
            <a:off x="4499992" y="4155926"/>
            <a:ext cx="4138530" cy="524804"/>
            <a:chOff x="803640" y="3362835"/>
            <a:chExt cx="2059657" cy="524804"/>
          </a:xfrm>
        </p:grpSpPr>
        <p:sp>
          <p:nvSpPr>
            <p:cNvPr id="37" name="TextBox 36"/>
            <p:cNvSpPr txBox="1"/>
            <p:nvPr/>
          </p:nvSpPr>
          <p:spPr>
            <a:xfrm>
              <a:off x="803640" y="3579862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-Java, JSP, JavaScript, </a:t>
              </a:r>
              <a:r>
                <a:rPr lang="en-US" altLang="ko-KR" sz="1400" dirty="0" err="1" smtClean="0">
                  <a:solidFill>
                    <a:schemeClr val="bg1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jQuery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, HTML5, CSS </a:t>
              </a:r>
              <a:endParaRPr lang="ko-KR" altLang="en-US" sz="14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Language</a:t>
              </a:r>
              <a:endParaRPr lang="ko-KR" altLang="en-US" sz="1600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endParaRPr>
            </a:p>
          </p:txBody>
        </p:sp>
      </p:grpSp>
      <p:sp>
        <p:nvSpPr>
          <p:cNvPr id="39" name="Oval 38"/>
          <p:cNvSpPr/>
          <p:nvPr/>
        </p:nvSpPr>
        <p:spPr>
          <a:xfrm>
            <a:off x="3923928" y="3516914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92303" y="1458418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01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892299" y="2163922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02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892295" y="2869426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03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892291" y="3574930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04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92287" y="4280434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05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72000" y="1635646"/>
            <a:ext cx="4138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-Spring ver. </a:t>
            </a:r>
            <a:r>
              <a:rPr lang="en-US" altLang="ko-KR" sz="14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4.1.1</a:t>
            </a:r>
            <a:r>
              <a:rPr lang="en-US" altLang="ko-KR" sz="14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, </a:t>
            </a:r>
            <a:r>
              <a:rPr lang="en-US" altLang="ko-KR" sz="1400" dirty="0" err="1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Mybatis</a:t>
            </a:r>
            <a:r>
              <a:rPr lang="en-US" altLang="ko-KR" sz="14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, Tiles</a:t>
            </a:r>
            <a:endParaRPr lang="ko-KR" altLang="en-US" sz="1400" dirty="0">
              <a:solidFill>
                <a:schemeClr val="bg1"/>
              </a:solidFill>
              <a:latin typeface="HY강B" pitchFamily="18" charset="-127"/>
              <a:ea typeface="HY강B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1041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99992" y="1785932"/>
            <a:ext cx="3571900" cy="1008112"/>
          </a:xfrm>
        </p:spPr>
        <p:txBody>
          <a:bodyPr/>
          <a:lstStyle/>
          <a:p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  </a:t>
            </a:r>
            <a:r>
              <a:rPr lang="en-US" altLang="ko-KR" sz="3200" dirty="0" smtClean="0">
                <a:latin typeface="HY강B" pitchFamily="18" charset="-127"/>
                <a:ea typeface="HY강B" pitchFamily="18" charset="-127"/>
              </a:rPr>
              <a:t>Package, Class</a:t>
            </a:r>
            <a:endParaRPr lang="en-US" altLang="ko-KR" sz="32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860032" y="2859782"/>
            <a:ext cx="3355306" cy="504056"/>
          </a:xfrm>
        </p:spPr>
        <p:txBody>
          <a:bodyPr/>
          <a:lstStyle/>
          <a:p>
            <a:pPr lvl="0"/>
            <a:r>
              <a:rPr lang="ko-KR" altLang="en-US" sz="2000" dirty="0" smtClean="0">
                <a:latin typeface="HY강B" pitchFamily="18" charset="-127"/>
                <a:ea typeface="HY강B" pitchFamily="18" charset="-127"/>
              </a:rPr>
              <a:t>패키지 및 클래스 구성</a:t>
            </a:r>
            <a:endParaRPr lang="en-US" altLang="ko-KR" sz="2000" dirty="0"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Package(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패키지 구성</a:t>
            </a:r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)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771550"/>
            <a:ext cx="9144000" cy="288032"/>
          </a:xfrm>
        </p:spPr>
        <p:txBody>
          <a:bodyPr/>
          <a:lstStyle/>
          <a:p>
            <a:pPr lvl="0"/>
            <a:endParaRPr lang="en-US" altLang="ko-KR" dirty="0" smtClean="0">
              <a:latin typeface="HY강B" pitchFamily="18" charset="-127"/>
              <a:ea typeface="HY강B" pitchFamily="18" charset="-127"/>
            </a:endParaRPr>
          </a:p>
          <a:p>
            <a:pPr lvl="0"/>
            <a:endParaRPr lang="en-US" altLang="ko-KR" dirty="0" smtClean="0">
              <a:latin typeface="HY강B" pitchFamily="18" charset="-127"/>
              <a:ea typeface="HY강B" pitchFamily="18" charset="-127"/>
            </a:endParaRPr>
          </a:p>
          <a:p>
            <a:pPr lvl="0"/>
            <a:endParaRPr lang="en-US" altLang="ko-KR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Chevron 3"/>
          <p:cNvSpPr/>
          <p:nvPr/>
        </p:nvSpPr>
        <p:spPr>
          <a:xfrm>
            <a:off x="378770" y="1367038"/>
            <a:ext cx="1762419" cy="484632"/>
          </a:xfrm>
          <a:prstGeom prst="chevron">
            <a:avLst>
              <a:gd name="adj" fmla="val 382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  <a:ea typeface="HY강B" pitchFamily="18" charset="-127"/>
                <a:cs typeface="Arial" pitchFamily="34" charset="0"/>
              </a:rPr>
              <a:t>Admin</a:t>
            </a:r>
            <a:endParaRPr lang="ko-KR" altLang="en-US" dirty="0">
              <a:solidFill>
                <a:schemeClr val="tx1"/>
              </a:solidFill>
              <a:latin typeface="+mj-lt"/>
              <a:ea typeface="HY강B" pitchFamily="18" charset="-127"/>
            </a:endParaRPr>
          </a:p>
        </p:txBody>
      </p:sp>
      <p:sp>
        <p:nvSpPr>
          <p:cNvPr id="25" name="Chevron 24"/>
          <p:cNvSpPr/>
          <p:nvPr/>
        </p:nvSpPr>
        <p:spPr>
          <a:xfrm>
            <a:off x="2028701" y="1367038"/>
            <a:ext cx="1762419" cy="484632"/>
          </a:xfrm>
          <a:prstGeom prst="chevron">
            <a:avLst>
              <a:gd name="adj" fmla="val 3820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  <a:ea typeface="HY강B" pitchFamily="18" charset="-127"/>
                <a:cs typeface="Arial" pitchFamily="34" charset="0"/>
              </a:rPr>
              <a:t>Member</a:t>
            </a:r>
            <a:endParaRPr lang="ko-KR" altLang="en-US" dirty="0">
              <a:solidFill>
                <a:schemeClr val="tx1"/>
              </a:solidFill>
              <a:latin typeface="+mj-lt"/>
              <a:ea typeface="HY강B" pitchFamily="18" charset="-127"/>
            </a:endParaRPr>
          </a:p>
        </p:txBody>
      </p:sp>
      <p:sp>
        <p:nvSpPr>
          <p:cNvPr id="26" name="Chevron 25"/>
          <p:cNvSpPr/>
          <p:nvPr/>
        </p:nvSpPr>
        <p:spPr>
          <a:xfrm>
            <a:off x="3678632" y="1367038"/>
            <a:ext cx="1762419" cy="484632"/>
          </a:xfrm>
          <a:prstGeom prst="chevron">
            <a:avLst>
              <a:gd name="adj" fmla="val 382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  <a:ea typeface="HY강B" pitchFamily="18" charset="-127"/>
                <a:cs typeface="Arial" pitchFamily="34" charset="0"/>
              </a:rPr>
              <a:t>Product</a:t>
            </a:r>
            <a:endParaRPr lang="ko-KR" altLang="en-US" dirty="0">
              <a:solidFill>
                <a:schemeClr val="tx1"/>
              </a:solidFill>
              <a:latin typeface="+mj-lt"/>
              <a:ea typeface="HY강B" pitchFamily="18" charset="-127"/>
            </a:endParaRPr>
          </a:p>
        </p:txBody>
      </p:sp>
      <p:sp>
        <p:nvSpPr>
          <p:cNvPr id="27" name="Chevron 26"/>
          <p:cNvSpPr/>
          <p:nvPr/>
        </p:nvSpPr>
        <p:spPr>
          <a:xfrm>
            <a:off x="5328563" y="1367038"/>
            <a:ext cx="1762419" cy="484632"/>
          </a:xfrm>
          <a:prstGeom prst="chevron">
            <a:avLst>
              <a:gd name="adj" fmla="val 3820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  <a:ea typeface="HY강B" pitchFamily="18" charset="-127"/>
                <a:cs typeface="Arial" pitchFamily="34" charset="0"/>
              </a:rPr>
              <a:t>Cart</a:t>
            </a:r>
          </a:p>
        </p:txBody>
      </p:sp>
      <p:sp>
        <p:nvSpPr>
          <p:cNvPr id="28" name="Chevron 27"/>
          <p:cNvSpPr/>
          <p:nvPr/>
        </p:nvSpPr>
        <p:spPr>
          <a:xfrm>
            <a:off x="6978493" y="1367038"/>
            <a:ext cx="2058003" cy="484632"/>
          </a:xfrm>
          <a:prstGeom prst="chevron">
            <a:avLst>
              <a:gd name="adj" fmla="val 382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+mj-lt"/>
                <a:ea typeface="HY강B" pitchFamily="18" charset="-127"/>
                <a:cs typeface="Arial" pitchFamily="34" charset="0"/>
              </a:rPr>
              <a:t>Notice</a:t>
            </a:r>
            <a:endParaRPr lang="ko-KR" altLang="en-US" dirty="0">
              <a:solidFill>
                <a:schemeClr val="tx1"/>
              </a:solidFill>
              <a:latin typeface="+mj-lt"/>
              <a:ea typeface="HY강B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57158" y="1958535"/>
            <a:ext cx="1584176" cy="2774595"/>
            <a:chOff x="357158" y="1958535"/>
            <a:chExt cx="1584176" cy="2774595"/>
          </a:xfrm>
        </p:grpSpPr>
        <p:sp>
          <p:nvSpPr>
            <p:cNvPr id="20" name="Down Arrow 19"/>
            <p:cNvSpPr/>
            <p:nvPr/>
          </p:nvSpPr>
          <p:spPr>
            <a:xfrm>
              <a:off x="1154294" y="1958535"/>
              <a:ext cx="242316" cy="345188"/>
            </a:xfrm>
            <a:prstGeom prst="downArrow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3" name="그림 32" descr="admin packag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158" y="2428874"/>
              <a:ext cx="1584176" cy="2304256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7215206" y="1995686"/>
            <a:ext cx="1584176" cy="2737444"/>
            <a:chOff x="7215206" y="1995686"/>
            <a:chExt cx="1584176" cy="2737444"/>
          </a:xfrm>
        </p:grpSpPr>
        <p:sp>
          <p:nvSpPr>
            <p:cNvPr id="29" name="Down Arrow 31"/>
            <p:cNvSpPr/>
            <p:nvPr/>
          </p:nvSpPr>
          <p:spPr>
            <a:xfrm>
              <a:off x="7884368" y="1995686"/>
              <a:ext cx="242316" cy="345188"/>
            </a:xfrm>
            <a:prstGeom prst="downArrow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4"/>
                </a:solidFill>
              </a:endParaRPr>
            </a:p>
          </p:txBody>
        </p:sp>
        <p:pic>
          <p:nvPicPr>
            <p:cNvPr id="39" name="그림 38" descr="notice packag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15206" y="2428874"/>
              <a:ext cx="1584176" cy="2304256"/>
            </a:xfrm>
            <a:prstGeom prst="rect">
              <a:avLst/>
            </a:prstGeom>
          </p:spPr>
        </p:pic>
      </p:grpSp>
      <p:grpSp>
        <p:nvGrpSpPr>
          <p:cNvPr id="23" name="그룹 22"/>
          <p:cNvGrpSpPr/>
          <p:nvPr/>
        </p:nvGrpSpPr>
        <p:grpSpPr>
          <a:xfrm>
            <a:off x="5500694" y="1958535"/>
            <a:ext cx="1584176" cy="2774595"/>
            <a:chOff x="5500694" y="1958535"/>
            <a:chExt cx="1584176" cy="2774595"/>
          </a:xfrm>
        </p:grpSpPr>
        <p:sp>
          <p:nvSpPr>
            <p:cNvPr id="32" name="Down Arrow 31"/>
            <p:cNvSpPr/>
            <p:nvPr/>
          </p:nvSpPr>
          <p:spPr>
            <a:xfrm>
              <a:off x="6122846" y="1958535"/>
              <a:ext cx="242316" cy="345188"/>
            </a:xfrm>
            <a:prstGeom prst="downArrow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4"/>
                </a:solidFill>
              </a:endParaRPr>
            </a:p>
          </p:txBody>
        </p:sp>
        <p:pic>
          <p:nvPicPr>
            <p:cNvPr id="40" name="그림 39" descr="cart package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00694" y="2428874"/>
              <a:ext cx="1584176" cy="2304256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3786182" y="1958535"/>
            <a:ext cx="1584176" cy="2774595"/>
            <a:chOff x="3786182" y="1958535"/>
            <a:chExt cx="1584176" cy="2774595"/>
          </a:xfrm>
        </p:grpSpPr>
        <p:sp>
          <p:nvSpPr>
            <p:cNvPr id="30" name="Down Arrow 29"/>
            <p:cNvSpPr/>
            <p:nvPr/>
          </p:nvSpPr>
          <p:spPr>
            <a:xfrm>
              <a:off x="4466662" y="1958535"/>
              <a:ext cx="242316" cy="345188"/>
            </a:xfrm>
            <a:prstGeom prst="downArrow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41" name="그림 40" descr="product package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86182" y="2428874"/>
              <a:ext cx="1584176" cy="2304256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2071670" y="1958535"/>
            <a:ext cx="1584176" cy="2774595"/>
            <a:chOff x="2071670" y="1958535"/>
            <a:chExt cx="1584176" cy="2774595"/>
          </a:xfrm>
        </p:grpSpPr>
        <p:sp>
          <p:nvSpPr>
            <p:cNvPr id="31" name="Down Arrow 30"/>
            <p:cNvSpPr/>
            <p:nvPr/>
          </p:nvSpPr>
          <p:spPr>
            <a:xfrm>
              <a:off x="2810478" y="1958535"/>
              <a:ext cx="242316" cy="345188"/>
            </a:xfrm>
            <a:prstGeom prst="downArrow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4"/>
                </a:solidFill>
              </a:endParaRPr>
            </a:p>
          </p:txBody>
        </p:sp>
        <p:pic>
          <p:nvPicPr>
            <p:cNvPr id="42" name="그림 41" descr="member package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1670" y="2428874"/>
              <a:ext cx="1584176" cy="2304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421075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Package(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패키지 구성</a:t>
            </a:r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)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771550"/>
            <a:ext cx="9144000" cy="288032"/>
          </a:xfrm>
        </p:spPr>
        <p:txBody>
          <a:bodyPr/>
          <a:lstStyle/>
          <a:p>
            <a:pPr lvl="0"/>
            <a:endParaRPr lang="en-US" altLang="ko-KR" dirty="0" smtClean="0"/>
          </a:p>
          <a:p>
            <a:pPr lvl="0"/>
            <a:endParaRPr lang="en-US" altLang="ko-KR" dirty="0" smtClean="0"/>
          </a:p>
          <a:p>
            <a:pPr lvl="0"/>
            <a:endParaRPr lang="en-US" altLang="ko-KR" dirty="0"/>
          </a:p>
        </p:txBody>
      </p:sp>
      <p:sp>
        <p:nvSpPr>
          <p:cNvPr id="26" name="Chevron 25"/>
          <p:cNvSpPr/>
          <p:nvPr/>
        </p:nvSpPr>
        <p:spPr>
          <a:xfrm>
            <a:off x="5802360" y="1367038"/>
            <a:ext cx="2874096" cy="484632"/>
          </a:xfrm>
          <a:prstGeom prst="chevron">
            <a:avLst>
              <a:gd name="adj" fmla="val 382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Chevron 25"/>
          <p:cNvSpPr/>
          <p:nvPr/>
        </p:nvSpPr>
        <p:spPr>
          <a:xfrm>
            <a:off x="3066056" y="1367038"/>
            <a:ext cx="2874096" cy="484632"/>
          </a:xfrm>
          <a:prstGeom prst="chevron">
            <a:avLst>
              <a:gd name="adj" fmla="val 382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MyPage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Chevron 25"/>
          <p:cNvSpPr/>
          <p:nvPr/>
        </p:nvSpPr>
        <p:spPr>
          <a:xfrm>
            <a:off x="329752" y="1367038"/>
            <a:ext cx="2874096" cy="484632"/>
          </a:xfrm>
          <a:prstGeom prst="chevron">
            <a:avLst>
              <a:gd name="adj" fmla="val 382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57224" y="1995686"/>
            <a:ext cx="1584176" cy="2305396"/>
            <a:chOff x="857224" y="1995686"/>
            <a:chExt cx="1584176" cy="2305396"/>
          </a:xfrm>
        </p:grpSpPr>
        <p:sp>
          <p:nvSpPr>
            <p:cNvPr id="20" name="Down Arrow 19"/>
            <p:cNvSpPr/>
            <p:nvPr/>
          </p:nvSpPr>
          <p:spPr>
            <a:xfrm>
              <a:off x="1547664" y="1995686"/>
              <a:ext cx="242316" cy="345188"/>
            </a:xfrm>
            <a:prstGeom prst="downArrow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43" name="그림 42" descr="common packag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24" y="2428874"/>
              <a:ext cx="1584176" cy="1872208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6516216" y="1995686"/>
            <a:ext cx="1769937" cy="1080120"/>
            <a:chOff x="6516216" y="1995686"/>
            <a:chExt cx="1769937" cy="1080120"/>
          </a:xfrm>
        </p:grpSpPr>
        <p:sp>
          <p:nvSpPr>
            <p:cNvPr id="30" name="Down Arrow 29"/>
            <p:cNvSpPr/>
            <p:nvPr/>
          </p:nvSpPr>
          <p:spPr>
            <a:xfrm>
              <a:off x="7210004" y="1995686"/>
              <a:ext cx="242316" cy="345188"/>
            </a:xfrm>
            <a:prstGeom prst="downArrow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44" name="그림 43" descr="main packag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6216" y="2427734"/>
              <a:ext cx="1769937" cy="648072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3857620" y="1995686"/>
            <a:ext cx="1584176" cy="2305396"/>
            <a:chOff x="3857620" y="1995686"/>
            <a:chExt cx="1584176" cy="2305396"/>
          </a:xfrm>
        </p:grpSpPr>
        <p:sp>
          <p:nvSpPr>
            <p:cNvPr id="31" name="Down Arrow 30"/>
            <p:cNvSpPr/>
            <p:nvPr/>
          </p:nvSpPr>
          <p:spPr>
            <a:xfrm>
              <a:off x="4427984" y="1995686"/>
              <a:ext cx="242316" cy="345188"/>
            </a:xfrm>
            <a:prstGeom prst="downArrow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4"/>
                </a:solidFill>
              </a:endParaRPr>
            </a:p>
          </p:txBody>
        </p:sp>
        <p:pic>
          <p:nvPicPr>
            <p:cNvPr id="45" name="그림 44" descr="mypage package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7620" y="2428874"/>
              <a:ext cx="1584176" cy="1872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421075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전체적인 클래스 구성도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771550"/>
            <a:ext cx="9144000" cy="288032"/>
          </a:xfrm>
        </p:spPr>
        <p:txBody>
          <a:bodyPr/>
          <a:lstStyle/>
          <a:p>
            <a:pPr lvl="0"/>
            <a:endParaRPr lang="en-US" altLang="ko-KR" dirty="0" smtClean="0"/>
          </a:p>
          <a:p>
            <a:pPr lvl="0"/>
            <a:endParaRPr lang="en-US" altLang="ko-KR" dirty="0" smtClean="0"/>
          </a:p>
          <a:p>
            <a:pPr lvl="0"/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3787566" y="10858558"/>
            <a:ext cx="14916150" cy="2004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20" y="928676"/>
            <a:ext cx="8572560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21075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ea typeface="HY강B" pitchFamily="18" charset="-127"/>
              </a:rPr>
              <a:t>Data Base</a:t>
            </a:r>
            <a:endParaRPr lang="en-US" altLang="ko-KR" dirty="0">
              <a:ea typeface="HY강B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데이터베이스 구성</a:t>
            </a:r>
            <a:endParaRPr lang="en-US" altLang="ko-KR" sz="2400" dirty="0"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200" dirty="0" smtClean="0">
                <a:latin typeface="HY강B" pitchFamily="18" charset="-127"/>
                <a:ea typeface="HY강B" pitchFamily="18" charset="-127"/>
              </a:rPr>
              <a:t>Table(</a:t>
            </a:r>
            <a:r>
              <a:rPr lang="ko-KR" altLang="en-US" sz="3200" dirty="0" smtClean="0">
                <a:latin typeface="HY강B" pitchFamily="18" charset="-127"/>
                <a:ea typeface="HY강B" pitchFamily="18" charset="-127"/>
              </a:rPr>
              <a:t>테이블구성</a:t>
            </a:r>
            <a:r>
              <a:rPr lang="en-US" altLang="ko-KR" sz="3200" dirty="0" smtClean="0"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3200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2636" y="2427734"/>
            <a:ext cx="2016224" cy="100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816" y="1000156"/>
            <a:ext cx="2197183" cy="400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72737" y="987574"/>
            <a:ext cx="2283639" cy="2016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24128" y="3651870"/>
            <a:ext cx="2301895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직선 화살표 연결선 23"/>
          <p:cNvCxnSpPr>
            <a:stCxn id="3076" idx="1"/>
          </p:cNvCxnSpPr>
          <p:nvPr/>
        </p:nvCxnSpPr>
        <p:spPr>
          <a:xfrm flipH="1">
            <a:off x="2411760" y="3004121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5148064" y="3291830"/>
            <a:ext cx="576064" cy="5040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3078" idx="0"/>
          </p:cNvCxnSpPr>
          <p:nvPr/>
        </p:nvCxnSpPr>
        <p:spPr>
          <a:xfrm flipH="1">
            <a:off x="6875076" y="3004121"/>
            <a:ext cx="70827" cy="64774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556652" y="1275606"/>
            <a:ext cx="3744416" cy="3312368"/>
            <a:chOff x="556652" y="1275606"/>
            <a:chExt cx="3744416" cy="3312368"/>
          </a:xfrm>
        </p:grpSpPr>
        <p:sp>
          <p:nvSpPr>
            <p:cNvPr id="37" name="타원 36"/>
            <p:cNvSpPr/>
            <p:nvPr/>
          </p:nvSpPr>
          <p:spPr>
            <a:xfrm>
              <a:off x="1348740" y="1851670"/>
              <a:ext cx="2952328" cy="2736304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38" name="사각형 설명선 37"/>
            <p:cNvSpPr/>
            <p:nvPr/>
          </p:nvSpPr>
          <p:spPr>
            <a:xfrm>
              <a:off x="556652" y="1275606"/>
              <a:ext cx="2143140" cy="338554"/>
            </a:xfrm>
            <a:prstGeom prst="wedgeRectCallout">
              <a:avLst>
                <a:gd name="adj1" fmla="val -5979"/>
                <a:gd name="adj2" fmla="val 108016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회원관련 테이블</a:t>
              </a:r>
              <a:endParaRPr lang="ko-KR" altLang="en-US" sz="1600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101268" y="555526"/>
            <a:ext cx="2846120" cy="2232571"/>
            <a:chOff x="6101268" y="555526"/>
            <a:chExt cx="2846120" cy="2232571"/>
          </a:xfrm>
        </p:grpSpPr>
        <p:sp>
          <p:nvSpPr>
            <p:cNvPr id="40" name="타원 39"/>
            <p:cNvSpPr/>
            <p:nvPr/>
          </p:nvSpPr>
          <p:spPr>
            <a:xfrm>
              <a:off x="6101268" y="1275606"/>
              <a:ext cx="1584176" cy="1512491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41" name="사각형 설명선 40"/>
            <p:cNvSpPr/>
            <p:nvPr/>
          </p:nvSpPr>
          <p:spPr>
            <a:xfrm>
              <a:off x="6804248" y="555526"/>
              <a:ext cx="2143140" cy="338554"/>
            </a:xfrm>
            <a:prstGeom prst="wedgeRectCallout">
              <a:avLst>
                <a:gd name="adj1" fmla="val -34740"/>
                <a:gd name="adj2" fmla="val 9001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비회원 테이블</a:t>
              </a:r>
              <a:endParaRPr lang="en-US" altLang="ko-KR" sz="1600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156176" y="3227802"/>
            <a:ext cx="2915816" cy="1648204"/>
            <a:chOff x="6156176" y="3227802"/>
            <a:chExt cx="2915816" cy="1648204"/>
          </a:xfrm>
        </p:grpSpPr>
        <p:sp>
          <p:nvSpPr>
            <p:cNvPr id="43" name="타원 42"/>
            <p:cNvSpPr/>
            <p:nvPr/>
          </p:nvSpPr>
          <p:spPr>
            <a:xfrm>
              <a:off x="6156176" y="3795886"/>
              <a:ext cx="1296144" cy="108012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44" name="사각형 설명선 43"/>
            <p:cNvSpPr/>
            <p:nvPr/>
          </p:nvSpPr>
          <p:spPr>
            <a:xfrm>
              <a:off x="7180372" y="3227802"/>
              <a:ext cx="1891620" cy="338554"/>
            </a:xfrm>
            <a:prstGeom prst="wedgeRectCallout">
              <a:avLst>
                <a:gd name="adj1" fmla="val -37729"/>
                <a:gd name="adj2" fmla="val 111183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장바구니 테이블</a:t>
              </a:r>
              <a:endParaRPr lang="ko-KR" altLang="en-US" sz="1600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21075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1" y="699542"/>
            <a:ext cx="1584176" cy="188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0" y="-20538"/>
            <a:ext cx="9144000" cy="576064"/>
          </a:xfrm>
        </p:spPr>
        <p:txBody>
          <a:bodyPr/>
          <a:lstStyle/>
          <a:p>
            <a:r>
              <a:rPr lang="en-US" altLang="ko-KR" sz="3200" dirty="0" smtClean="0">
                <a:latin typeface="HY강B" pitchFamily="18" charset="-127"/>
                <a:ea typeface="HY강B" pitchFamily="18" charset="-127"/>
              </a:rPr>
              <a:t>Table(</a:t>
            </a:r>
            <a:r>
              <a:rPr lang="ko-KR" altLang="en-US" sz="3200" dirty="0" smtClean="0">
                <a:latin typeface="HY강B" pitchFamily="18" charset="-127"/>
                <a:ea typeface="HY강B" pitchFamily="18" charset="-127"/>
              </a:rPr>
              <a:t>테이블구성</a:t>
            </a:r>
            <a:r>
              <a:rPr lang="en-US" altLang="ko-KR" sz="3200" dirty="0" smtClean="0"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3200" dirty="0" smtClean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075806"/>
            <a:ext cx="1911876" cy="1078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880" y="648072"/>
            <a:ext cx="1872208" cy="4299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6096" y="1438492"/>
            <a:ext cx="1728192" cy="1276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71600" y="3888539"/>
            <a:ext cx="2204839" cy="915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36096" y="2932113"/>
            <a:ext cx="1728192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36296" y="646404"/>
            <a:ext cx="1728192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사각형 설명선 28"/>
          <p:cNvSpPr/>
          <p:nvPr/>
        </p:nvSpPr>
        <p:spPr>
          <a:xfrm>
            <a:off x="3491880" y="4609460"/>
            <a:ext cx="1872208" cy="338554"/>
          </a:xfrm>
          <a:prstGeom prst="wedgeRectCallout">
            <a:avLst>
              <a:gd name="adj1" fmla="val 35992"/>
              <a:gd name="adj2" fmla="val -104956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주문 테이블</a:t>
            </a:r>
            <a:endParaRPr lang="ko-KR" altLang="en-US" sz="1600" b="1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사각형 설명선 29"/>
          <p:cNvSpPr/>
          <p:nvPr/>
        </p:nvSpPr>
        <p:spPr>
          <a:xfrm>
            <a:off x="5436096" y="2374596"/>
            <a:ext cx="1728192" cy="341170"/>
          </a:xfrm>
          <a:prstGeom prst="wedgeRectCallout">
            <a:avLst>
              <a:gd name="adj1" fmla="val 39375"/>
              <a:gd name="adj2" fmla="val -73191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반품 테이블</a:t>
            </a:r>
            <a:endParaRPr lang="ko-KR" altLang="en-US" sz="1600" b="1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사각형 설명선 30"/>
          <p:cNvSpPr/>
          <p:nvPr/>
        </p:nvSpPr>
        <p:spPr>
          <a:xfrm>
            <a:off x="7236296" y="4606844"/>
            <a:ext cx="1728192" cy="341170"/>
          </a:xfrm>
          <a:prstGeom prst="wedgeRectCallout">
            <a:avLst>
              <a:gd name="adj1" fmla="val 15009"/>
              <a:gd name="adj2" fmla="val -106942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리뷰 테이블</a:t>
            </a:r>
            <a:endParaRPr lang="ko-KR" altLang="en-US" sz="1600" b="1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3" name="사각형 설명선 32"/>
          <p:cNvSpPr/>
          <p:nvPr/>
        </p:nvSpPr>
        <p:spPr>
          <a:xfrm>
            <a:off x="5436096" y="4012233"/>
            <a:ext cx="1728192" cy="341170"/>
          </a:xfrm>
          <a:prstGeom prst="wedgeRectCallout">
            <a:avLst>
              <a:gd name="adj1" fmla="val 40174"/>
              <a:gd name="adj2" fmla="val -93044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QnA</a:t>
            </a:r>
            <a:r>
              <a:rPr lang="ko-KR" altLang="en-US" sz="1600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테이블</a:t>
            </a:r>
            <a:endParaRPr lang="ko-KR" altLang="en-US" sz="1600" b="1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251520" y="2139702"/>
            <a:ext cx="3096344" cy="2844962"/>
            <a:chOff x="251520" y="2139702"/>
            <a:chExt cx="3096344" cy="2844962"/>
          </a:xfrm>
        </p:grpSpPr>
        <p:sp>
          <p:nvSpPr>
            <p:cNvPr id="26" name="모서리가 둥근 사각형 설명선 25"/>
            <p:cNvSpPr/>
            <p:nvPr/>
          </p:nvSpPr>
          <p:spPr>
            <a:xfrm>
              <a:off x="251520" y="2932113"/>
              <a:ext cx="3096344" cy="2052551"/>
            </a:xfrm>
            <a:prstGeom prst="wedgeRoundRectCallout">
              <a:avLst>
                <a:gd name="adj1" fmla="val -28357"/>
                <a:gd name="adj2" fmla="val -113813"/>
                <a:gd name="adj3" fmla="val 16667"/>
              </a:avLst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34" name="사각형 설명선 33"/>
            <p:cNvSpPr/>
            <p:nvPr/>
          </p:nvSpPr>
          <p:spPr>
            <a:xfrm>
              <a:off x="1547664" y="2139702"/>
              <a:ext cx="1711092" cy="338554"/>
            </a:xfrm>
            <a:prstGeom prst="wedgeRectCallout">
              <a:avLst>
                <a:gd name="adj1" fmla="val 3748"/>
                <a:gd name="adj2" fmla="val 103969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상품관련 테이블</a:t>
              </a:r>
              <a:endParaRPr lang="ko-KR" altLang="en-US" sz="1600" b="1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1851670"/>
            <a:ext cx="3168352" cy="1008112"/>
          </a:xfrm>
        </p:spPr>
        <p:txBody>
          <a:bodyPr/>
          <a:lstStyle/>
          <a:p>
            <a:r>
              <a:rPr lang="en-US" altLang="ko-KR" sz="3200" dirty="0" smtClean="0"/>
              <a:t>Main Functions</a:t>
            </a:r>
            <a:endParaRPr lang="en-US" altLang="ko-KR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주요 기능들</a:t>
            </a:r>
            <a:endParaRPr lang="en-US" altLang="ko-KR" sz="2400" dirty="0"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Our </a:t>
            </a:r>
            <a:r>
              <a:rPr lang="en-US" altLang="ko-KR" dirty="0" smtClean="0">
                <a:ea typeface="굴림" pitchFamily="50" charset="-127"/>
              </a:rPr>
              <a:t>Team</a:t>
            </a:r>
            <a:endParaRPr lang="ko-KR" altLang="en-US" dirty="0">
              <a:ea typeface="굴림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  </a:t>
            </a:r>
            <a:endParaRPr lang="en-US" altLang="ko-KR" dirty="0"/>
          </a:p>
        </p:txBody>
      </p:sp>
      <p:sp>
        <p:nvSpPr>
          <p:cNvPr id="12" name="Text Placeholder 17"/>
          <p:cNvSpPr txBox="1">
            <a:spLocks/>
          </p:cNvSpPr>
          <p:nvPr/>
        </p:nvSpPr>
        <p:spPr>
          <a:xfrm>
            <a:off x="1115616" y="2658388"/>
            <a:ext cx="1440160" cy="246087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김가연</a:t>
            </a:r>
            <a:endParaRPr lang="en-US" sz="1400" b="1" dirty="0">
              <a:solidFill>
                <a:schemeClr val="bg1"/>
              </a:solidFill>
              <a:latin typeface="HY강B" pitchFamily="18" charset="-127"/>
              <a:ea typeface="HY강B" pitchFamily="18" charset="-127"/>
              <a:cs typeface="Arial" pitchFamily="34" charset="0"/>
            </a:endParaRPr>
          </a:p>
        </p:txBody>
      </p:sp>
      <p:sp>
        <p:nvSpPr>
          <p:cNvPr id="13" name="Text Placeholder 17"/>
          <p:cNvSpPr txBox="1">
            <a:spLocks/>
          </p:cNvSpPr>
          <p:nvPr/>
        </p:nvSpPr>
        <p:spPr>
          <a:xfrm>
            <a:off x="3419872" y="2658388"/>
            <a:ext cx="1440160" cy="246087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김주현</a:t>
            </a:r>
            <a:endParaRPr lang="en-US" sz="1400" b="1" dirty="0">
              <a:solidFill>
                <a:schemeClr val="bg1"/>
              </a:solidFill>
              <a:latin typeface="HY강B" pitchFamily="18" charset="-127"/>
              <a:ea typeface="HY강B" pitchFamily="18" charset="-127"/>
              <a:cs typeface="Arial" pitchFamily="34" charset="0"/>
            </a:endParaRPr>
          </a:p>
        </p:txBody>
      </p:sp>
      <p:sp>
        <p:nvSpPr>
          <p:cNvPr id="14" name="Text Placeholder 17"/>
          <p:cNvSpPr txBox="1">
            <a:spLocks/>
          </p:cNvSpPr>
          <p:nvPr/>
        </p:nvSpPr>
        <p:spPr>
          <a:xfrm>
            <a:off x="5724128" y="2658388"/>
            <a:ext cx="1440160" cy="246087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강동현</a:t>
            </a:r>
            <a:endParaRPr lang="en-US" sz="1400" b="1" dirty="0">
              <a:solidFill>
                <a:schemeClr val="bg1"/>
              </a:solidFill>
              <a:latin typeface="HY강B" pitchFamily="18" charset="-127"/>
              <a:ea typeface="HY강B" pitchFamily="18" charset="-127"/>
              <a:cs typeface="Arial" pitchFamily="34" charset="0"/>
            </a:endParaRPr>
          </a:p>
        </p:txBody>
      </p:sp>
      <p:sp>
        <p:nvSpPr>
          <p:cNvPr id="16" name="Text Placeholder 17"/>
          <p:cNvSpPr txBox="1">
            <a:spLocks/>
          </p:cNvSpPr>
          <p:nvPr/>
        </p:nvSpPr>
        <p:spPr>
          <a:xfrm>
            <a:off x="2627784" y="4485903"/>
            <a:ext cx="1440160" cy="246087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이예진</a:t>
            </a:r>
            <a:endParaRPr lang="en-US" sz="1400" b="1" dirty="0">
              <a:solidFill>
                <a:schemeClr val="bg1"/>
              </a:solidFill>
              <a:latin typeface="HY강B" pitchFamily="18" charset="-127"/>
              <a:ea typeface="HY강B" pitchFamily="18" charset="-127"/>
              <a:cs typeface="Arial" pitchFamily="34" charset="0"/>
            </a:endParaRPr>
          </a:p>
        </p:txBody>
      </p:sp>
      <p:sp>
        <p:nvSpPr>
          <p:cNvPr id="17" name="Text Placeholder 17"/>
          <p:cNvSpPr txBox="1">
            <a:spLocks/>
          </p:cNvSpPr>
          <p:nvPr/>
        </p:nvSpPr>
        <p:spPr>
          <a:xfrm>
            <a:off x="4860032" y="4485903"/>
            <a:ext cx="1440160" cy="246087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김지훈</a:t>
            </a:r>
            <a:endParaRPr lang="en-US" altLang="ko-KR" sz="1400" b="1" dirty="0" smtClean="0">
              <a:solidFill>
                <a:schemeClr val="bg1"/>
              </a:solidFill>
              <a:latin typeface="HY강B" pitchFamily="18" charset="-127"/>
              <a:ea typeface="HY강B" pitchFamily="18" charset="-127"/>
              <a:cs typeface="Arial" pitchFamily="34" charset="0"/>
            </a:endParaRPr>
          </a:p>
        </p:txBody>
      </p:sp>
      <p:sp>
        <p:nvSpPr>
          <p:cNvPr id="18" name="Text Placeholder 17"/>
          <p:cNvSpPr txBox="1">
            <a:spLocks/>
          </p:cNvSpPr>
          <p:nvPr/>
        </p:nvSpPr>
        <p:spPr>
          <a:xfrm>
            <a:off x="7092280" y="4473218"/>
            <a:ext cx="1440160" cy="246087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이재희</a:t>
            </a:r>
            <a:endParaRPr lang="en-US" altLang="ko-KR" sz="1400" b="1" dirty="0" smtClean="0">
              <a:solidFill>
                <a:schemeClr val="bg1"/>
              </a:solidFill>
              <a:latin typeface="HY강B" pitchFamily="18" charset="-127"/>
              <a:ea typeface="HY강B" pitchFamily="18" charset="-127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12486" y="1324598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4" name="그림 개체 틀 23" descr="KakaoTalk_20191120_125015294.png"/>
          <p:cNvPicPr>
            <a:picLocks noGrp="1" noChangeAspect="1"/>
          </p:cNvPicPr>
          <p:nvPr>
            <p:ph type="pic" idx="12"/>
          </p:nvPr>
        </p:nvPicPr>
        <p:blipFill>
          <a:blip r:embed="rId3" cstate="print"/>
          <a:srcRect t="8383" b="8383"/>
          <a:stretch>
            <a:fillRect/>
          </a:stretch>
        </p:blipFill>
        <p:spPr>
          <a:xfrm>
            <a:off x="3419872" y="1341082"/>
            <a:ext cx="1440160" cy="1252711"/>
          </a:xfrm>
        </p:spPr>
      </p:pic>
      <p:pic>
        <p:nvPicPr>
          <p:cNvPr id="26" name="그림 개체 틀 25" descr="KakaoTalk_20191120_125105093.png"/>
          <p:cNvPicPr>
            <a:picLocks noGrp="1" noChangeAspect="1"/>
          </p:cNvPicPr>
          <p:nvPr>
            <p:ph type="pic" idx="13"/>
          </p:nvPr>
        </p:nvPicPr>
        <p:blipFill>
          <a:blip r:embed="rId4" cstate="print"/>
          <a:srcRect t="6914" b="6914"/>
          <a:stretch>
            <a:fillRect/>
          </a:stretch>
        </p:blipFill>
        <p:spPr>
          <a:xfrm>
            <a:off x="5724128" y="1347614"/>
            <a:ext cx="1440160" cy="1252711"/>
          </a:xfrm>
        </p:spPr>
      </p:pic>
      <p:pic>
        <p:nvPicPr>
          <p:cNvPr id="28" name="그림 개체 틀 27" descr="KakaoTalk_20191120_125151826.png"/>
          <p:cNvPicPr>
            <a:picLocks noGrp="1" noChangeAspect="1"/>
          </p:cNvPicPr>
          <p:nvPr>
            <p:ph type="pic" idx="15"/>
          </p:nvPr>
        </p:nvPicPr>
        <p:blipFill>
          <a:blip r:embed="rId5" cstate="print"/>
          <a:srcRect t="8758" b="8758"/>
          <a:stretch>
            <a:fillRect/>
          </a:stretch>
        </p:blipFill>
        <p:spPr>
          <a:xfrm>
            <a:off x="2627784" y="3147814"/>
            <a:ext cx="1440160" cy="1252711"/>
          </a:xfrm>
        </p:spPr>
      </p:pic>
      <p:pic>
        <p:nvPicPr>
          <p:cNvPr id="31" name="그림 개체 틀 30" descr="KakaoTalk_20191120_125034833.png"/>
          <p:cNvPicPr>
            <a:picLocks noGrp="1" noChangeAspect="1"/>
          </p:cNvPicPr>
          <p:nvPr>
            <p:ph type="pic" idx="16"/>
          </p:nvPr>
        </p:nvPicPr>
        <p:blipFill>
          <a:blip r:embed="rId6" cstate="print"/>
          <a:srcRect t="6914" b="6914"/>
          <a:stretch>
            <a:fillRect/>
          </a:stretch>
        </p:blipFill>
        <p:spPr>
          <a:xfrm>
            <a:off x="4860032" y="3119239"/>
            <a:ext cx="1440160" cy="1252711"/>
          </a:xfrm>
        </p:spPr>
      </p:pic>
      <p:pic>
        <p:nvPicPr>
          <p:cNvPr id="32" name="그림 개체 틀 31" descr="KakaoTalk_20191120_125035282.png"/>
          <p:cNvPicPr>
            <a:picLocks noGrp="1" noChangeAspect="1"/>
          </p:cNvPicPr>
          <p:nvPr>
            <p:ph type="pic" idx="17"/>
          </p:nvPr>
        </p:nvPicPr>
        <p:blipFill>
          <a:blip r:embed="rId7" cstate="print"/>
          <a:srcRect t="6505" b="6505"/>
          <a:stretch>
            <a:fillRect/>
          </a:stretch>
        </p:blipFill>
        <p:spPr>
          <a:xfrm>
            <a:off x="7092280" y="3147814"/>
            <a:ext cx="1440160" cy="1252711"/>
          </a:xfrm>
        </p:spPr>
      </p:pic>
      <p:pic>
        <p:nvPicPr>
          <p:cNvPr id="34" name="그림 개체 틀 33" descr="KakaoTalk_20191120_125453229.png"/>
          <p:cNvPicPr>
            <a:picLocks noGrp="1" noChangeAspect="1"/>
          </p:cNvPicPr>
          <p:nvPr>
            <p:ph type="pic" idx="1"/>
          </p:nvPr>
        </p:nvPicPr>
        <p:blipFill>
          <a:blip r:embed="rId8" cstate="print"/>
          <a:srcRect t="6505" b="6505"/>
          <a:stretch>
            <a:fillRect/>
          </a:stretch>
        </p:blipFill>
        <p:spPr>
          <a:xfrm>
            <a:off x="1187624" y="1319039"/>
            <a:ext cx="1440160" cy="1252711"/>
          </a:xfrm>
        </p:spPr>
      </p:pic>
      <p:grpSp>
        <p:nvGrpSpPr>
          <p:cNvPr id="29" name="그룹 28"/>
          <p:cNvGrpSpPr/>
          <p:nvPr/>
        </p:nvGrpSpPr>
        <p:grpSpPr>
          <a:xfrm>
            <a:off x="107504" y="288980"/>
            <a:ext cx="2232248" cy="990064"/>
            <a:chOff x="107504" y="288980"/>
            <a:chExt cx="2232248" cy="990064"/>
          </a:xfrm>
        </p:grpSpPr>
        <p:sp>
          <p:nvSpPr>
            <p:cNvPr id="37" name="자유형 36"/>
            <p:cNvSpPr/>
            <p:nvPr/>
          </p:nvSpPr>
          <p:spPr>
            <a:xfrm>
              <a:off x="1331640" y="627534"/>
              <a:ext cx="872490" cy="651510"/>
            </a:xfrm>
            <a:custGeom>
              <a:avLst/>
              <a:gdLst>
                <a:gd name="connsiteX0" fmla="*/ 571500 w 872490"/>
                <a:gd name="connsiteY0" fmla="*/ 651510 h 651510"/>
                <a:gd name="connsiteX1" fmla="*/ 777240 w 872490"/>
                <a:gd name="connsiteY1" fmla="*/ 114300 h 651510"/>
                <a:gd name="connsiteX2" fmla="*/ 0 w 872490"/>
                <a:gd name="connsiteY2" fmla="*/ 0 h 651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490" h="651510">
                  <a:moveTo>
                    <a:pt x="571500" y="651510"/>
                  </a:moveTo>
                  <a:cubicBezTo>
                    <a:pt x="721995" y="437197"/>
                    <a:pt x="872490" y="222885"/>
                    <a:pt x="777240" y="114300"/>
                  </a:cubicBezTo>
                  <a:cubicBezTo>
                    <a:pt x="681990" y="5715"/>
                    <a:pt x="139065" y="20955"/>
                    <a:pt x="0" y="0"/>
                  </a:cubicBezTo>
                </a:path>
              </a:pathLst>
            </a:cu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7504" y="288980"/>
              <a:ext cx="2232248" cy="33855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 smtClean="0">
                  <a:solidFill>
                    <a:srgbClr val="FFC000"/>
                  </a:solidFill>
                  <a:latin typeface="HY강B" pitchFamily="18" charset="-127"/>
                  <a:ea typeface="HY강B" pitchFamily="18" charset="-127"/>
                </a:rPr>
                <a:t>프론트</a:t>
              </a:r>
              <a:r>
                <a:rPr lang="ko-KR" altLang="en-US" sz="1600" dirty="0" smtClean="0">
                  <a:solidFill>
                    <a:srgbClr val="FFC000"/>
                  </a:solidFill>
                  <a:latin typeface="HY강B" pitchFamily="18" charset="-127"/>
                  <a:ea typeface="HY강B" pitchFamily="18" charset="-127"/>
                </a:rPr>
                <a:t>  </a:t>
              </a:r>
              <a:r>
                <a:rPr lang="ko-KR" altLang="en-US" sz="1600" dirty="0" err="1" smtClean="0">
                  <a:solidFill>
                    <a:srgbClr val="FFC000"/>
                  </a:solidFill>
                  <a:latin typeface="HY강B" pitchFamily="18" charset="-127"/>
                  <a:ea typeface="HY강B" pitchFamily="18" charset="-127"/>
                </a:rPr>
                <a:t>엔드</a:t>
              </a:r>
              <a:r>
                <a:rPr lang="ko-KR" altLang="en-US" sz="1600" dirty="0" smtClean="0">
                  <a:solidFill>
                    <a:srgbClr val="FFC000"/>
                  </a:solidFill>
                  <a:latin typeface="HY강B" pitchFamily="18" charset="-127"/>
                  <a:ea typeface="HY강B" pitchFamily="18" charset="-127"/>
                </a:rPr>
                <a:t> 총괄</a:t>
              </a:r>
              <a:endParaRPr lang="ko-KR" altLang="en-US" sz="1600" dirty="0">
                <a:solidFill>
                  <a:srgbClr val="FFC000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139952" y="195486"/>
            <a:ext cx="3024336" cy="1102990"/>
            <a:chOff x="4139952" y="195486"/>
            <a:chExt cx="3024336" cy="1102990"/>
          </a:xfrm>
        </p:grpSpPr>
        <p:sp>
          <p:nvSpPr>
            <p:cNvPr id="38" name="자유형 37"/>
            <p:cNvSpPr/>
            <p:nvPr/>
          </p:nvSpPr>
          <p:spPr>
            <a:xfrm>
              <a:off x="4139952" y="555526"/>
              <a:ext cx="2366010" cy="742950"/>
            </a:xfrm>
            <a:custGeom>
              <a:avLst/>
              <a:gdLst>
                <a:gd name="connsiteX0" fmla="*/ 0 w 2366010"/>
                <a:gd name="connsiteY0" fmla="*/ 742950 h 742950"/>
                <a:gd name="connsiteX1" fmla="*/ 925830 w 2366010"/>
                <a:gd name="connsiteY1" fmla="*/ 400050 h 742950"/>
                <a:gd name="connsiteX2" fmla="*/ 1234440 w 2366010"/>
                <a:gd name="connsiteY2" fmla="*/ 457200 h 742950"/>
                <a:gd name="connsiteX3" fmla="*/ 2366010 w 2366010"/>
                <a:gd name="connsiteY3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010" h="742950">
                  <a:moveTo>
                    <a:pt x="0" y="742950"/>
                  </a:moveTo>
                  <a:cubicBezTo>
                    <a:pt x="360045" y="595312"/>
                    <a:pt x="720090" y="447675"/>
                    <a:pt x="925830" y="400050"/>
                  </a:cubicBezTo>
                  <a:cubicBezTo>
                    <a:pt x="1131570" y="352425"/>
                    <a:pt x="994410" y="523875"/>
                    <a:pt x="1234440" y="457200"/>
                  </a:cubicBezTo>
                  <a:cubicBezTo>
                    <a:pt x="1474470" y="390525"/>
                    <a:pt x="2145030" y="93345"/>
                    <a:pt x="2366010" y="0"/>
                  </a:cubicBezTo>
                </a:path>
              </a:pathLst>
            </a:cu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868144" y="195486"/>
              <a:ext cx="1296144" cy="33855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 smtClean="0">
                  <a:solidFill>
                    <a:srgbClr val="FFC000"/>
                  </a:solidFill>
                  <a:latin typeface="HY강B" pitchFamily="18" charset="-127"/>
                  <a:ea typeface="HY강B" pitchFamily="18" charset="-127"/>
                </a:rPr>
                <a:t>QnA</a:t>
              </a:r>
              <a:r>
                <a:rPr lang="en-US" altLang="ko-KR" sz="1600" dirty="0" smtClean="0">
                  <a:solidFill>
                    <a:srgbClr val="FFC000"/>
                  </a:solidFill>
                  <a:latin typeface="HY강B" pitchFamily="18" charset="-127"/>
                  <a:ea typeface="HY강B" pitchFamily="18" charset="-127"/>
                </a:rPr>
                <a:t> </a:t>
              </a:r>
              <a:r>
                <a:rPr lang="ko-KR" altLang="en-US" sz="1600" dirty="0" smtClean="0">
                  <a:solidFill>
                    <a:srgbClr val="FFC000"/>
                  </a:solidFill>
                  <a:latin typeface="HY강B" pitchFamily="18" charset="-127"/>
                  <a:ea typeface="HY강B" pitchFamily="18" charset="-127"/>
                </a:rPr>
                <a:t>게시판 </a:t>
              </a:r>
              <a:endParaRPr lang="ko-KR" altLang="en-US" sz="1600" dirty="0">
                <a:solidFill>
                  <a:srgbClr val="FFC000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212330" y="1379220"/>
            <a:ext cx="1824166" cy="1057225"/>
            <a:chOff x="7212330" y="1379220"/>
            <a:chExt cx="1824166" cy="1057225"/>
          </a:xfrm>
        </p:grpSpPr>
        <p:sp>
          <p:nvSpPr>
            <p:cNvPr id="39" name="자유형 38"/>
            <p:cNvSpPr/>
            <p:nvPr/>
          </p:nvSpPr>
          <p:spPr>
            <a:xfrm>
              <a:off x="7212330" y="1379220"/>
              <a:ext cx="960070" cy="472450"/>
            </a:xfrm>
            <a:custGeom>
              <a:avLst/>
              <a:gdLst>
                <a:gd name="connsiteX0" fmla="*/ 0 w 891540"/>
                <a:gd name="connsiteY0" fmla="*/ 438150 h 438150"/>
                <a:gd name="connsiteX1" fmla="*/ 628650 w 891540"/>
                <a:gd name="connsiteY1" fmla="*/ 3810 h 438150"/>
                <a:gd name="connsiteX2" fmla="*/ 891540 w 891540"/>
                <a:gd name="connsiteY2" fmla="*/ 41529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540" h="438150">
                  <a:moveTo>
                    <a:pt x="0" y="438150"/>
                  </a:moveTo>
                  <a:cubicBezTo>
                    <a:pt x="240030" y="222885"/>
                    <a:pt x="480060" y="7620"/>
                    <a:pt x="628650" y="3810"/>
                  </a:cubicBezTo>
                  <a:cubicBezTo>
                    <a:pt x="777240" y="0"/>
                    <a:pt x="891540" y="415290"/>
                    <a:pt x="891540" y="415290"/>
                  </a:cubicBezTo>
                </a:path>
              </a:pathLst>
            </a:cu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380312" y="1851670"/>
              <a:ext cx="1656184" cy="58477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rgbClr val="FFC000"/>
                  </a:solidFill>
                  <a:latin typeface="HY강B" pitchFamily="18" charset="-127"/>
                  <a:ea typeface="HY강B" pitchFamily="18" charset="-127"/>
                </a:rPr>
                <a:t>관리자 총괄</a:t>
              </a:r>
              <a:r>
                <a:rPr lang="en-US" altLang="ko-KR" sz="1600" dirty="0" smtClean="0">
                  <a:solidFill>
                    <a:srgbClr val="FFC000"/>
                  </a:solidFill>
                  <a:latin typeface="HY강B" pitchFamily="18" charset="-127"/>
                  <a:ea typeface="HY강B" pitchFamily="18" charset="-127"/>
                </a:rPr>
                <a:t>,</a:t>
              </a:r>
            </a:p>
            <a:p>
              <a:pPr algn="ctr"/>
              <a:r>
                <a:rPr lang="ko-KR" altLang="en-US" sz="1600" dirty="0" err="1" smtClean="0">
                  <a:solidFill>
                    <a:srgbClr val="FFC000"/>
                  </a:solidFill>
                  <a:latin typeface="HY강B" pitchFamily="18" charset="-127"/>
                  <a:ea typeface="HY강B" pitchFamily="18" charset="-127"/>
                </a:rPr>
                <a:t>백엔드</a:t>
              </a:r>
              <a:r>
                <a:rPr lang="en-US" altLang="ko-KR" sz="1600" dirty="0" smtClean="0">
                  <a:solidFill>
                    <a:srgbClr val="FFC000"/>
                  </a:solidFill>
                  <a:latin typeface="HY강B" pitchFamily="18" charset="-127"/>
                  <a:ea typeface="HY강B" pitchFamily="18" charset="-127"/>
                </a:rPr>
                <a:t>,</a:t>
              </a:r>
              <a:r>
                <a:rPr lang="ko-KR" altLang="en-US" sz="1600" dirty="0" smtClean="0">
                  <a:solidFill>
                    <a:srgbClr val="FFC000"/>
                  </a:solidFill>
                  <a:latin typeface="HY강B" pitchFamily="18" charset="-127"/>
                  <a:ea typeface="HY강B" pitchFamily="18" charset="-127"/>
                </a:rPr>
                <a:t>통계</a:t>
              </a:r>
              <a:endParaRPr lang="ko-KR" altLang="en-US" sz="1600" dirty="0">
                <a:solidFill>
                  <a:srgbClr val="FFC000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563888" y="3579862"/>
            <a:ext cx="2304256" cy="1490682"/>
            <a:chOff x="3563888" y="3579862"/>
            <a:chExt cx="2304256" cy="1490682"/>
          </a:xfrm>
        </p:grpSpPr>
        <p:sp>
          <p:nvSpPr>
            <p:cNvPr id="41" name="자유형 40"/>
            <p:cNvSpPr/>
            <p:nvPr/>
          </p:nvSpPr>
          <p:spPr>
            <a:xfrm>
              <a:off x="4427984" y="3579862"/>
              <a:ext cx="424815" cy="1152128"/>
            </a:xfrm>
            <a:custGeom>
              <a:avLst/>
              <a:gdLst>
                <a:gd name="connsiteX0" fmla="*/ 424815 w 424815"/>
                <a:gd name="connsiteY0" fmla="*/ 0 h 1211580"/>
                <a:gd name="connsiteX1" fmla="*/ 36195 w 424815"/>
                <a:gd name="connsiteY1" fmla="*/ 582930 h 1211580"/>
                <a:gd name="connsiteX2" fmla="*/ 207645 w 424815"/>
                <a:gd name="connsiteY2" fmla="*/ 1211580 h 1211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15" h="1211580">
                  <a:moveTo>
                    <a:pt x="424815" y="0"/>
                  </a:moveTo>
                  <a:cubicBezTo>
                    <a:pt x="248602" y="190500"/>
                    <a:pt x="72390" y="381000"/>
                    <a:pt x="36195" y="582930"/>
                  </a:cubicBezTo>
                  <a:cubicBezTo>
                    <a:pt x="0" y="784860"/>
                    <a:pt x="175260" y="1097280"/>
                    <a:pt x="207645" y="1211580"/>
                  </a:cubicBezTo>
                </a:path>
              </a:pathLst>
            </a:cu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563888" y="4731990"/>
              <a:ext cx="2304256" cy="33855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rgbClr val="FFC000"/>
                  </a:solidFill>
                  <a:latin typeface="HY강B" pitchFamily="18" charset="-127"/>
                  <a:ea typeface="HY강B" pitchFamily="18" charset="-127"/>
                </a:rPr>
                <a:t> 유저 총괄</a:t>
              </a:r>
              <a:r>
                <a:rPr lang="en-US" altLang="ko-KR" sz="1600" dirty="0" smtClean="0">
                  <a:solidFill>
                    <a:srgbClr val="FFC000"/>
                  </a:solidFill>
                  <a:latin typeface="HY강B" pitchFamily="18" charset="-127"/>
                  <a:ea typeface="HY강B" pitchFamily="18" charset="-127"/>
                </a:rPr>
                <a:t>, </a:t>
              </a:r>
              <a:r>
                <a:rPr lang="ko-KR" altLang="en-US" sz="1600" dirty="0" err="1" smtClean="0">
                  <a:solidFill>
                    <a:srgbClr val="FFC000"/>
                  </a:solidFill>
                  <a:latin typeface="HY강B" pitchFamily="18" charset="-127"/>
                  <a:ea typeface="HY강B" pitchFamily="18" charset="-127"/>
                </a:rPr>
                <a:t>백엔드</a:t>
              </a:r>
              <a:endParaRPr lang="ko-KR" altLang="en-US" sz="1600" dirty="0">
                <a:solidFill>
                  <a:srgbClr val="FFC000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23528" y="3322320"/>
            <a:ext cx="2259652" cy="740112"/>
            <a:chOff x="323528" y="3322320"/>
            <a:chExt cx="2259652" cy="740112"/>
          </a:xfrm>
        </p:grpSpPr>
        <p:sp>
          <p:nvSpPr>
            <p:cNvPr id="40" name="자유형 39"/>
            <p:cNvSpPr/>
            <p:nvPr/>
          </p:nvSpPr>
          <p:spPr>
            <a:xfrm>
              <a:off x="1165860" y="3322320"/>
              <a:ext cx="1417320" cy="392430"/>
            </a:xfrm>
            <a:custGeom>
              <a:avLst/>
              <a:gdLst>
                <a:gd name="connsiteX0" fmla="*/ 1417320 w 1417320"/>
                <a:gd name="connsiteY0" fmla="*/ 392430 h 392430"/>
                <a:gd name="connsiteX1" fmla="*/ 365760 w 1417320"/>
                <a:gd name="connsiteY1" fmla="*/ 3810 h 392430"/>
                <a:gd name="connsiteX2" fmla="*/ 0 w 1417320"/>
                <a:gd name="connsiteY2" fmla="*/ 369570 h 392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7320" h="392430">
                  <a:moveTo>
                    <a:pt x="1417320" y="392430"/>
                  </a:moveTo>
                  <a:cubicBezTo>
                    <a:pt x="1009650" y="200025"/>
                    <a:pt x="601980" y="7620"/>
                    <a:pt x="365760" y="3810"/>
                  </a:cubicBezTo>
                  <a:cubicBezTo>
                    <a:pt x="129540" y="0"/>
                    <a:pt x="47625" y="331470"/>
                    <a:pt x="0" y="369570"/>
                  </a:cubicBezTo>
                </a:path>
              </a:pathLst>
            </a:cu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23528" y="3723878"/>
              <a:ext cx="1403648" cy="33855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rgbClr val="FFC000"/>
                  </a:solidFill>
                  <a:latin typeface="HY강B" pitchFamily="18" charset="-127"/>
                  <a:ea typeface="HY강B" pitchFamily="18" charset="-127"/>
                </a:rPr>
                <a:t>서브 페이지</a:t>
              </a:r>
              <a:endParaRPr lang="ko-KR" altLang="en-US" sz="1600" dirty="0">
                <a:solidFill>
                  <a:srgbClr val="FFC000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7559824" y="3806160"/>
            <a:ext cx="1548680" cy="1264384"/>
            <a:chOff x="7559824" y="3806160"/>
            <a:chExt cx="1548680" cy="1264384"/>
          </a:xfrm>
        </p:grpSpPr>
        <p:sp>
          <p:nvSpPr>
            <p:cNvPr id="42" name="자유형 41"/>
            <p:cNvSpPr/>
            <p:nvPr/>
          </p:nvSpPr>
          <p:spPr>
            <a:xfrm>
              <a:off x="8572500" y="3806160"/>
              <a:ext cx="394335" cy="925830"/>
            </a:xfrm>
            <a:custGeom>
              <a:avLst/>
              <a:gdLst>
                <a:gd name="connsiteX0" fmla="*/ 0 w 394335"/>
                <a:gd name="connsiteY0" fmla="*/ 0 h 925830"/>
                <a:gd name="connsiteX1" fmla="*/ 365760 w 394335"/>
                <a:gd name="connsiteY1" fmla="*/ 480060 h 925830"/>
                <a:gd name="connsiteX2" fmla="*/ 171450 w 394335"/>
                <a:gd name="connsiteY2" fmla="*/ 925830 h 92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4335" h="925830">
                  <a:moveTo>
                    <a:pt x="0" y="0"/>
                  </a:moveTo>
                  <a:cubicBezTo>
                    <a:pt x="168592" y="162877"/>
                    <a:pt x="337185" y="325755"/>
                    <a:pt x="365760" y="480060"/>
                  </a:cubicBezTo>
                  <a:cubicBezTo>
                    <a:pt x="394335" y="634365"/>
                    <a:pt x="182880" y="887730"/>
                    <a:pt x="171450" y="925830"/>
                  </a:cubicBezTo>
                </a:path>
              </a:pathLst>
            </a:cu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559824" y="4731990"/>
              <a:ext cx="1548680" cy="33855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FFC000"/>
                  </a:solidFill>
                  <a:latin typeface="HY강B" pitchFamily="18" charset="-127"/>
                  <a:ea typeface="HY강B" pitchFamily="18" charset="-127"/>
                </a:rPr>
                <a:t>Review </a:t>
              </a:r>
              <a:r>
                <a:rPr lang="ko-KR" altLang="en-US" sz="1600" dirty="0" smtClean="0">
                  <a:solidFill>
                    <a:srgbClr val="FFC000"/>
                  </a:solidFill>
                  <a:latin typeface="HY강B" pitchFamily="18" charset="-127"/>
                  <a:ea typeface="HY강B" pitchFamily="18" charset="-127"/>
                </a:rPr>
                <a:t>게시판</a:t>
              </a:r>
              <a:endParaRPr lang="ko-KR" altLang="en-US" sz="1600" dirty="0">
                <a:solidFill>
                  <a:srgbClr val="FFC000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61925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주요기능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>
                <a:latin typeface="+mj-lt"/>
                <a:ea typeface="HY강B" pitchFamily="18" charset="-127"/>
              </a:rPr>
              <a:t> </a:t>
            </a:r>
            <a:endParaRPr lang="en-US" altLang="ko-KR" dirty="0">
              <a:latin typeface="+mj-lt"/>
              <a:ea typeface="HY강B" pitchFamily="18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843558"/>
            <a:ext cx="8496944" cy="4083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타원 11"/>
          <p:cNvSpPr/>
          <p:nvPr/>
        </p:nvSpPr>
        <p:spPr>
          <a:xfrm>
            <a:off x="899592" y="1347614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483768" y="1347614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067944" y="1347614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2932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프로젝트 영상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>
                <a:latin typeface="+mj-lt"/>
                <a:ea typeface="HY강B" pitchFamily="18" charset="-127"/>
              </a:rPr>
              <a:t> </a:t>
            </a:r>
            <a:endParaRPr lang="en-US" altLang="ko-KR" dirty="0">
              <a:latin typeface="+mj-lt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932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1851670"/>
            <a:ext cx="3168352" cy="1008112"/>
          </a:xfrm>
        </p:spPr>
        <p:txBody>
          <a:bodyPr/>
          <a:lstStyle/>
          <a:p>
            <a:r>
              <a:rPr lang="en-US" altLang="ko-KR" dirty="0" smtClean="0"/>
              <a:t>Future plans</a:t>
            </a:r>
            <a:endParaRPr lang="en-US" altLang="ko-K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857752" y="2857502"/>
            <a:ext cx="3168352" cy="504056"/>
          </a:xfrm>
        </p:spPr>
        <p:txBody>
          <a:bodyPr/>
          <a:lstStyle/>
          <a:p>
            <a:pPr lvl="0"/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향후 개발 계획</a:t>
            </a:r>
            <a:endParaRPr lang="en-US" altLang="ko-KR" sz="1800" dirty="0"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C000"/>
                </a:solidFill>
                <a:latin typeface="HY강B" pitchFamily="18" charset="-127"/>
                <a:ea typeface="HY강B" pitchFamily="18" charset="-127"/>
              </a:rPr>
              <a:t>개발계획</a:t>
            </a:r>
            <a:endParaRPr lang="ko-KR" altLang="en-US" dirty="0">
              <a:solidFill>
                <a:srgbClr val="FFC000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" name="Oval 4"/>
          <p:cNvSpPr/>
          <p:nvPr/>
        </p:nvSpPr>
        <p:spPr>
          <a:xfrm>
            <a:off x="1518719" y="3420197"/>
            <a:ext cx="713021" cy="713021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Oval 5"/>
          <p:cNvSpPr/>
          <p:nvPr/>
        </p:nvSpPr>
        <p:spPr>
          <a:xfrm>
            <a:off x="3250440" y="2779949"/>
            <a:ext cx="713021" cy="71302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" name="Oval 6"/>
          <p:cNvSpPr/>
          <p:nvPr/>
        </p:nvSpPr>
        <p:spPr>
          <a:xfrm>
            <a:off x="4982162" y="2139702"/>
            <a:ext cx="713021" cy="713021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Block Arc 14"/>
          <p:cNvSpPr/>
          <p:nvPr/>
        </p:nvSpPr>
        <p:spPr>
          <a:xfrm rot="16200000">
            <a:off x="5168636" y="2326064"/>
            <a:ext cx="340071" cy="34029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9" name="Rectangle 36"/>
          <p:cNvSpPr/>
          <p:nvPr/>
        </p:nvSpPr>
        <p:spPr>
          <a:xfrm>
            <a:off x="1729291" y="3654714"/>
            <a:ext cx="291876" cy="24398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Rounded Rectangle 25"/>
          <p:cNvSpPr/>
          <p:nvPr/>
        </p:nvSpPr>
        <p:spPr>
          <a:xfrm>
            <a:off x="3431938" y="3008203"/>
            <a:ext cx="350024" cy="25651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4" name="Group 11"/>
          <p:cNvGrpSpPr/>
          <p:nvPr/>
        </p:nvGrpSpPr>
        <p:grpSpPr>
          <a:xfrm>
            <a:off x="4463632" y="2998333"/>
            <a:ext cx="1750077" cy="678692"/>
            <a:chOff x="803640" y="3362835"/>
            <a:chExt cx="2059657" cy="678692"/>
          </a:xfrm>
        </p:grpSpPr>
        <p:sp>
          <p:nvSpPr>
            <p:cNvPr id="13" name="TextBox 12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rgbClr val="444342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반품</a:t>
              </a:r>
              <a:r>
                <a:rPr lang="en-US" altLang="ko-KR" sz="1200" dirty="0" smtClean="0">
                  <a:solidFill>
                    <a:srgbClr val="444342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rgbClr val="444342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게시판 </a:t>
              </a:r>
              <a:endParaRPr lang="en-US" altLang="ko-KR" sz="1200" dirty="0" smtClean="0">
                <a:solidFill>
                  <a:srgbClr val="444342"/>
                </a:solidFill>
                <a:latin typeface="HY강B" pitchFamily="18" charset="-127"/>
                <a:ea typeface="HY강B" pitchFamily="18" charset="-127"/>
                <a:cs typeface="Arial" pitchFamily="34" charset="0"/>
              </a:endParaRPr>
            </a:p>
            <a:p>
              <a:pPr algn="ctr"/>
              <a:r>
                <a:rPr lang="ko-KR" altLang="en-US" sz="1200" dirty="0" smtClean="0">
                  <a:solidFill>
                    <a:srgbClr val="444342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관리 강화</a:t>
              </a:r>
              <a:endParaRPr lang="ko-KR" altLang="en-US" sz="1200" dirty="0">
                <a:solidFill>
                  <a:srgbClr val="444342"/>
                </a:solidFill>
                <a:latin typeface="HY강B" pitchFamily="18" charset="-127"/>
                <a:ea typeface="HY강B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rgbClr val="444342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관리자</a:t>
              </a:r>
              <a:endParaRPr lang="ko-KR" altLang="en-US" sz="1400" b="1" dirty="0">
                <a:solidFill>
                  <a:srgbClr val="444342"/>
                </a:solidFill>
                <a:latin typeface="HY강B" pitchFamily="18" charset="-127"/>
                <a:ea typeface="HY강B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Group 14"/>
          <p:cNvGrpSpPr/>
          <p:nvPr/>
        </p:nvGrpSpPr>
        <p:grpSpPr>
          <a:xfrm>
            <a:off x="915829" y="4249822"/>
            <a:ext cx="1918800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rgbClr val="444342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최근에 들렀던 상품들을 사이드 쪽에 </a:t>
              </a:r>
              <a:r>
                <a:rPr lang="en-US" altLang="ko-KR" sz="1200" dirty="0" smtClean="0">
                  <a:solidFill>
                    <a:srgbClr val="444342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3</a:t>
              </a:r>
              <a:r>
                <a:rPr lang="ko-KR" altLang="en-US" sz="1200" dirty="0" smtClean="0">
                  <a:solidFill>
                    <a:srgbClr val="444342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개 </a:t>
              </a:r>
              <a:endParaRPr lang="en-US" altLang="ko-KR" sz="1200" dirty="0" smtClean="0">
                <a:solidFill>
                  <a:srgbClr val="444342"/>
                </a:solidFill>
                <a:latin typeface="HY강B" pitchFamily="18" charset="-127"/>
                <a:ea typeface="HY강B" pitchFamily="18" charset="-127"/>
                <a:cs typeface="Arial" pitchFamily="34" charset="0"/>
              </a:endParaRPr>
            </a:p>
            <a:p>
              <a:pPr algn="ctr"/>
              <a:r>
                <a:rPr lang="ko-KR" altLang="en-US" sz="1200" dirty="0" smtClean="0">
                  <a:solidFill>
                    <a:srgbClr val="444342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배치</a:t>
              </a:r>
              <a:r>
                <a:rPr lang="en-US" altLang="ko-KR" sz="1200" dirty="0" smtClean="0">
                  <a:solidFill>
                    <a:srgbClr val="444342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rgbClr val="444342"/>
                </a:solidFill>
                <a:latin typeface="HY강B" pitchFamily="18" charset="-127"/>
                <a:ea typeface="HY강B" pitchFamily="18" charset="-127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rgbClr val="444342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최근 본 상품</a:t>
              </a:r>
              <a:endParaRPr lang="ko-KR" altLang="en-US" sz="1400" b="1" dirty="0">
                <a:solidFill>
                  <a:srgbClr val="444342"/>
                </a:solidFill>
                <a:latin typeface="HY강B" pitchFamily="18" charset="-127"/>
                <a:ea typeface="HY강B" pitchFamily="18" charset="-127"/>
                <a:cs typeface="Arial" pitchFamily="34" charset="0"/>
              </a:endParaRPr>
            </a:p>
          </p:txBody>
        </p:sp>
      </p:grpSp>
      <p:grpSp>
        <p:nvGrpSpPr>
          <p:cNvPr id="15" name="Group 17"/>
          <p:cNvGrpSpPr/>
          <p:nvPr/>
        </p:nvGrpSpPr>
        <p:grpSpPr>
          <a:xfrm>
            <a:off x="2712321" y="3612347"/>
            <a:ext cx="1789258" cy="863358"/>
            <a:chOff x="803640" y="3362835"/>
            <a:chExt cx="2059657" cy="863358"/>
          </a:xfrm>
        </p:grpSpPr>
        <p:sp>
          <p:nvSpPr>
            <p:cNvPr id="19" name="TextBox 18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rgbClr val="444342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검색 시에 해당하는</a:t>
              </a:r>
              <a:endParaRPr lang="en-US" altLang="ko-KR" sz="1200" dirty="0" smtClean="0">
                <a:solidFill>
                  <a:srgbClr val="444342"/>
                </a:solidFill>
                <a:latin typeface="HY강B" pitchFamily="18" charset="-127"/>
                <a:ea typeface="HY강B" pitchFamily="18" charset="-127"/>
                <a:cs typeface="Arial" pitchFamily="34" charset="0"/>
              </a:endParaRPr>
            </a:p>
            <a:p>
              <a:pPr algn="ctr"/>
              <a:r>
                <a:rPr lang="ko-KR" altLang="en-US" sz="1200" dirty="0" smtClean="0">
                  <a:solidFill>
                    <a:srgbClr val="444342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키워드만 검색</a:t>
              </a:r>
              <a:endParaRPr lang="en-US" altLang="ko-KR" sz="1200" dirty="0" smtClean="0">
                <a:solidFill>
                  <a:srgbClr val="444342"/>
                </a:solidFill>
                <a:latin typeface="HY강B" pitchFamily="18" charset="-127"/>
                <a:ea typeface="HY강B" pitchFamily="18" charset="-127"/>
                <a:cs typeface="Arial" pitchFamily="34" charset="0"/>
              </a:endParaRPr>
            </a:p>
            <a:p>
              <a:pPr algn="ctr"/>
              <a:r>
                <a:rPr lang="ko-KR" altLang="en-US" sz="1200" dirty="0" smtClean="0">
                  <a:solidFill>
                    <a:srgbClr val="444342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 창 밑에 뽑아내기</a:t>
              </a:r>
              <a:endParaRPr lang="ko-KR" altLang="en-US" sz="1200" dirty="0">
                <a:solidFill>
                  <a:srgbClr val="444342"/>
                </a:solidFill>
                <a:latin typeface="HY강B" pitchFamily="18" charset="-127"/>
                <a:ea typeface="HY강B" pitchFamily="18" charset="-127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rgbClr val="444342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검색 시 키워드 이용</a:t>
              </a:r>
              <a:endParaRPr lang="ko-KR" altLang="en-US" sz="1400" b="1" dirty="0">
                <a:solidFill>
                  <a:srgbClr val="444342"/>
                </a:solidFill>
                <a:latin typeface="HY강B" pitchFamily="18" charset="-127"/>
                <a:ea typeface="HY강B" pitchFamily="18" charset="-127"/>
                <a:cs typeface="Arial" pitchFamily="34" charset="0"/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b="2381"/>
          <a:stretch>
            <a:fillRect/>
          </a:stretch>
        </p:blipFill>
        <p:spPr bwMode="auto">
          <a:xfrm>
            <a:off x="6516216" y="915566"/>
            <a:ext cx="1919628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68033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4716016" y="3147814"/>
            <a:ext cx="4248472" cy="1614239"/>
            <a:chOff x="3995936" y="2643758"/>
            <a:chExt cx="4248472" cy="1614239"/>
          </a:xfrm>
        </p:grpSpPr>
        <p:sp>
          <p:nvSpPr>
            <p:cNvPr id="29" name="모서리가 둥근 사각형 설명선 28"/>
            <p:cNvSpPr/>
            <p:nvPr/>
          </p:nvSpPr>
          <p:spPr>
            <a:xfrm>
              <a:off x="3995936" y="2767236"/>
              <a:ext cx="2520280" cy="1172666"/>
            </a:xfrm>
            <a:prstGeom prst="wedgeRoundRectCallout">
              <a:avLst>
                <a:gd name="adj1" fmla="val 63544"/>
                <a:gd name="adj2" fmla="val 20140"/>
                <a:gd name="adj3" fmla="val 1666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  <p:pic>
          <p:nvPicPr>
            <p:cNvPr id="11" name="그림 10" descr="KakaoTalk_20191121_10284615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48264" y="2643758"/>
              <a:ext cx="1152128" cy="1215071"/>
            </a:xfrm>
            <a:prstGeom prst="rect">
              <a:avLst/>
            </a:prstGeom>
          </p:spPr>
        </p:pic>
        <p:sp>
          <p:nvSpPr>
            <p:cNvPr id="33" name="Text Placeholder 17"/>
            <p:cNvSpPr txBox="1">
              <a:spLocks/>
            </p:cNvSpPr>
            <p:nvPr/>
          </p:nvSpPr>
          <p:spPr>
            <a:xfrm>
              <a:off x="6804248" y="4011910"/>
              <a:ext cx="1440160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 smtClean="0">
                  <a:solidFill>
                    <a:schemeClr val="bg1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강동현</a:t>
              </a:r>
              <a:endParaRPr lang="en-US" sz="1400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79712" y="153958"/>
            <a:ext cx="6984776" cy="576064"/>
          </a:xfrm>
        </p:spPr>
        <p:txBody>
          <a:bodyPr/>
          <a:lstStyle/>
          <a:p>
            <a:r>
              <a:rPr lang="ko-KR" altLang="en-US" dirty="0" smtClean="0"/>
              <a:t>                     </a:t>
            </a:r>
            <a:r>
              <a:rPr lang="ko-KR" altLang="en-US" dirty="0" err="1" smtClean="0">
                <a:latin typeface="HY강B" pitchFamily="18" charset="-127"/>
                <a:ea typeface="HY강B" pitchFamily="18" charset="-127"/>
              </a:rPr>
              <a:t>느낀점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5" name="그림 14" descr="KakaoTalk_20191121_10452031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1691680" y="1419622"/>
            <a:ext cx="1656184" cy="1656184"/>
          </a:xfrm>
          <a:prstGeom prst="rect">
            <a:avLst/>
          </a:prstGeom>
        </p:spPr>
      </p:pic>
      <p:sp>
        <p:nvSpPr>
          <p:cNvPr id="16" name="모서리가 둥근 사각형 설명선 15"/>
          <p:cNvSpPr/>
          <p:nvPr/>
        </p:nvSpPr>
        <p:spPr>
          <a:xfrm>
            <a:off x="3131840" y="915566"/>
            <a:ext cx="2160240" cy="1080120"/>
          </a:xfrm>
          <a:prstGeom prst="wedgeRoundRectCallout">
            <a:avLst>
              <a:gd name="adj1" fmla="val -33375"/>
              <a:gd name="adj2" fmla="val 65008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프로젝트를 마치고 </a:t>
            </a:r>
            <a:r>
              <a:rPr lang="ko-KR" altLang="en-US" b="1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느낀점은</a:t>
            </a:r>
            <a:r>
              <a:rPr lang="en-US" altLang="ko-KR" b="1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?</a:t>
            </a:r>
            <a:endParaRPr lang="ko-KR" altLang="en-US" b="1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4860032" y="3147814"/>
            <a:ext cx="4104456" cy="1614239"/>
            <a:chOff x="1187624" y="3405783"/>
            <a:chExt cx="4104456" cy="1614239"/>
          </a:xfrm>
        </p:grpSpPr>
        <p:pic>
          <p:nvPicPr>
            <p:cNvPr id="14" name="그림 13" descr="KakaoTalk_20191121_103322278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5936" y="3405783"/>
              <a:ext cx="1152128" cy="1215071"/>
            </a:xfrm>
            <a:prstGeom prst="rect">
              <a:avLst/>
            </a:prstGeom>
          </p:spPr>
        </p:pic>
        <p:sp>
          <p:nvSpPr>
            <p:cNvPr id="23" name="모서리가 둥근 사각형 설명선 22"/>
            <p:cNvSpPr/>
            <p:nvPr/>
          </p:nvSpPr>
          <p:spPr>
            <a:xfrm>
              <a:off x="1187624" y="3579862"/>
              <a:ext cx="2520280" cy="1152128"/>
            </a:xfrm>
            <a:prstGeom prst="wedgeRoundRectCallout">
              <a:avLst>
                <a:gd name="adj1" fmla="val 60801"/>
                <a:gd name="adj2" fmla="val 20782"/>
                <a:gd name="adj3" fmla="val 1666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많이 부족하지만 프로젝트를 진행하면서 새로 배우게 된 점이 많아서 </a:t>
              </a:r>
              <a:r>
                <a:rPr lang="ko-KR" altLang="en-US" sz="1200" dirty="0" err="1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보람있었습니다</a:t>
              </a:r>
              <a:endParaRPr lang="ko-KR" altLang="en-US" sz="1200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34" name="Text Placeholder 17"/>
            <p:cNvSpPr txBox="1">
              <a:spLocks/>
            </p:cNvSpPr>
            <p:nvPr/>
          </p:nvSpPr>
          <p:spPr>
            <a:xfrm>
              <a:off x="3851920" y="4773935"/>
              <a:ext cx="1440160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 smtClean="0">
                  <a:solidFill>
                    <a:schemeClr val="bg1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이예진</a:t>
              </a:r>
              <a:endParaRPr lang="en-US" sz="1400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4788024" y="2931790"/>
            <a:ext cx="4176464" cy="1944216"/>
            <a:chOff x="-1260648" y="2499048"/>
            <a:chExt cx="4176464" cy="1944216"/>
          </a:xfrm>
        </p:grpSpPr>
        <p:pic>
          <p:nvPicPr>
            <p:cNvPr id="12" name="그림 11" descr="KakaoTalk_20191121_102852729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9672" y="2715766"/>
              <a:ext cx="1152128" cy="1215071"/>
            </a:xfrm>
            <a:prstGeom prst="rect">
              <a:avLst/>
            </a:prstGeom>
          </p:spPr>
        </p:pic>
        <p:sp>
          <p:nvSpPr>
            <p:cNvPr id="25" name="모서리가 둥근 사각형 설명선 24"/>
            <p:cNvSpPr/>
            <p:nvPr/>
          </p:nvSpPr>
          <p:spPr>
            <a:xfrm>
              <a:off x="-1260648" y="2499048"/>
              <a:ext cx="2520280" cy="1944216"/>
            </a:xfrm>
            <a:prstGeom prst="wedgeRoundRectCallout">
              <a:avLst>
                <a:gd name="adj1" fmla="val 60802"/>
                <a:gd name="adj2" fmla="val 20433"/>
                <a:gd name="adj3" fmla="val 1666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저는 </a:t>
              </a:r>
              <a:r>
                <a:rPr lang="en-US" altLang="ko-KR" sz="1200" dirty="0" err="1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multipartrequest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를 이용한 이미지처리에서 어려움을 느꼈고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,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기존에 배운 것과 조금 다른 새로운 패키지 구조에 맞춰 코드를 변경하는 과정이 가장 힘들었지만 동시에 새로운 것을 배워가는 기쁨을 느꼈습니다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.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그리고 프로젝트에 물심양면으로 시간을 쏟아준 팀원들에게 매우 감사합니다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.</a:t>
              </a:r>
              <a:endParaRPr lang="ko-KR" altLang="en-US" sz="1200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36" name="Text Placeholder 17"/>
            <p:cNvSpPr txBox="1">
              <a:spLocks/>
            </p:cNvSpPr>
            <p:nvPr/>
          </p:nvSpPr>
          <p:spPr>
            <a:xfrm>
              <a:off x="1475656" y="4083224"/>
              <a:ext cx="1440160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 smtClean="0">
                  <a:solidFill>
                    <a:schemeClr val="bg1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이재희</a:t>
              </a:r>
              <a:endParaRPr lang="en-US" altLang="ko-KR" sz="1400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860032" y="2931790"/>
            <a:ext cx="4104456" cy="1944216"/>
            <a:chOff x="-828600" y="2787774"/>
            <a:chExt cx="4104456" cy="1944216"/>
          </a:xfrm>
        </p:grpSpPr>
        <p:pic>
          <p:nvPicPr>
            <p:cNvPr id="13" name="그림 12" descr="KakaoTalk_20191121_102857480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79712" y="3003798"/>
              <a:ext cx="1152128" cy="1204124"/>
            </a:xfrm>
            <a:prstGeom prst="rect">
              <a:avLst/>
            </a:prstGeom>
          </p:spPr>
        </p:pic>
        <p:sp>
          <p:nvSpPr>
            <p:cNvPr id="17" name="모서리가 둥근 사각형 설명선 16"/>
            <p:cNvSpPr/>
            <p:nvPr/>
          </p:nvSpPr>
          <p:spPr>
            <a:xfrm>
              <a:off x="-828600" y="2787774"/>
              <a:ext cx="2520280" cy="1944216"/>
            </a:xfrm>
            <a:prstGeom prst="wedgeRoundRectCallout">
              <a:avLst>
                <a:gd name="adj1" fmla="val 61070"/>
                <a:gd name="adj2" fmla="val 1969"/>
                <a:gd name="adj3" fmla="val 1666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3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번째 팀 프로젝트를 하면서 좋은 팀원을 만나서 좋은 결과물을 얻게 되어서 너무 좋았고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,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서로 의견 충돌이 있어도 원만하게 잘 </a:t>
              </a:r>
              <a:r>
                <a:rPr lang="ko-KR" altLang="en-US" sz="1200" dirty="0" err="1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해결된거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 같아서 좋았습니다 </a:t>
              </a:r>
              <a:r>
                <a:rPr lang="ko-KR" altLang="en-US" sz="1200" dirty="0" err="1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오픈소스를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활용하는법에대해서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 많이 배웠고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,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웹 </a:t>
              </a:r>
              <a:r>
                <a:rPr lang="ko-KR" altLang="en-US" sz="1200" dirty="0" err="1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개발에대해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 좋은 공부가 되었던 프로젝트 </a:t>
              </a:r>
              <a:r>
                <a:rPr lang="ko-KR" altLang="en-US" sz="1200" dirty="0" err="1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였던거같습니다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.</a:t>
              </a:r>
              <a:endParaRPr lang="ko-KR" altLang="en-US" sz="1200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31" name="Text Placeholder 17"/>
            <p:cNvSpPr txBox="1">
              <a:spLocks/>
            </p:cNvSpPr>
            <p:nvPr/>
          </p:nvSpPr>
          <p:spPr>
            <a:xfrm>
              <a:off x="1835696" y="4371950"/>
              <a:ext cx="1440160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 smtClean="0">
                  <a:solidFill>
                    <a:schemeClr val="bg1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김가연</a:t>
              </a:r>
              <a:endParaRPr lang="en-US" sz="1400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716016" y="3075806"/>
            <a:ext cx="4248472" cy="1686247"/>
            <a:chOff x="827584" y="3075806"/>
            <a:chExt cx="4248472" cy="1686247"/>
          </a:xfrm>
        </p:grpSpPr>
        <p:sp>
          <p:nvSpPr>
            <p:cNvPr id="18" name="모서리가 둥근 사각형 설명선 17"/>
            <p:cNvSpPr/>
            <p:nvPr/>
          </p:nvSpPr>
          <p:spPr>
            <a:xfrm>
              <a:off x="827584" y="3219822"/>
              <a:ext cx="2520280" cy="1368152"/>
            </a:xfrm>
            <a:prstGeom prst="wedgeRoundRectCallout">
              <a:avLst>
                <a:gd name="adj1" fmla="val 60801"/>
                <a:gd name="adj2" fmla="val 20782"/>
                <a:gd name="adj3" fmla="val 1666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부족한 점이 많아 항상 팀원들에게 미안한 마음이 있었습니다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.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하지만 다 같이 완성한 프로젝트를 보고 큰 성취감을 느낄 수 있었습니다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.</a:t>
              </a:r>
              <a:endParaRPr lang="ko-KR" altLang="en-US" sz="1200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  <p:pic>
          <p:nvPicPr>
            <p:cNvPr id="10" name="그림 9" descr="KakaoTalk_20191121_102838816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07904" y="3075806"/>
              <a:ext cx="1224136" cy="1279382"/>
            </a:xfrm>
            <a:prstGeom prst="rect">
              <a:avLst/>
            </a:prstGeom>
          </p:spPr>
        </p:pic>
        <p:sp>
          <p:nvSpPr>
            <p:cNvPr id="32" name="Text Placeholder 17"/>
            <p:cNvSpPr txBox="1">
              <a:spLocks/>
            </p:cNvSpPr>
            <p:nvPr/>
          </p:nvSpPr>
          <p:spPr>
            <a:xfrm>
              <a:off x="3635896" y="4515966"/>
              <a:ext cx="1440160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 smtClean="0">
                  <a:solidFill>
                    <a:schemeClr val="bg1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김주현</a:t>
              </a:r>
              <a:endParaRPr lang="en-US" sz="1400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860032" y="3075806"/>
            <a:ext cx="4104456" cy="1686247"/>
            <a:chOff x="-540568" y="2283718"/>
            <a:chExt cx="4104456" cy="1686247"/>
          </a:xfrm>
        </p:grpSpPr>
        <p:pic>
          <p:nvPicPr>
            <p:cNvPr id="9" name="그림 8" descr="KakaoTalk_20191121_102813327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67744" y="2355726"/>
              <a:ext cx="1152128" cy="1215071"/>
            </a:xfrm>
            <a:prstGeom prst="rect">
              <a:avLst/>
            </a:prstGeom>
          </p:spPr>
        </p:pic>
        <p:sp>
          <p:nvSpPr>
            <p:cNvPr id="27" name="모서리가 둥근 사각형 설명선 26"/>
            <p:cNvSpPr/>
            <p:nvPr/>
          </p:nvSpPr>
          <p:spPr>
            <a:xfrm>
              <a:off x="-540568" y="2283718"/>
              <a:ext cx="2520280" cy="1656184"/>
            </a:xfrm>
            <a:prstGeom prst="wedgeRoundRectCallout">
              <a:avLst>
                <a:gd name="adj1" fmla="val 61070"/>
                <a:gd name="adj2" fmla="val 1969"/>
                <a:gd name="adj3" fmla="val 1666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비전공자로써 </a:t>
              </a:r>
            </a:p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처음하는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 프로젝트를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우여곡절도 많았지만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좋은 </a:t>
              </a:r>
              <a:r>
                <a:rPr lang="ko-KR" altLang="en-US" sz="1200" dirty="0" err="1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팀원들덕분에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 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많은 경험이 되었던 프로젝트 </a:t>
              </a:r>
              <a:r>
                <a:rPr lang="ko-KR" altLang="en-US" sz="1200" dirty="0" err="1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였습니다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.</a:t>
              </a:r>
              <a:endParaRPr lang="ko-KR" altLang="en-US" sz="1200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35" name="Text Placeholder 17"/>
            <p:cNvSpPr txBox="1">
              <a:spLocks/>
            </p:cNvSpPr>
            <p:nvPr/>
          </p:nvSpPr>
          <p:spPr>
            <a:xfrm>
              <a:off x="2123728" y="3723878"/>
              <a:ext cx="1440160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 smtClean="0">
                  <a:solidFill>
                    <a:schemeClr val="bg1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김지훈</a:t>
              </a:r>
              <a:endParaRPr lang="en-US" altLang="ko-KR" sz="1400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7074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79712" y="153958"/>
            <a:ext cx="6984776" cy="576064"/>
          </a:xfrm>
        </p:spPr>
        <p:txBody>
          <a:bodyPr/>
          <a:lstStyle/>
          <a:p>
            <a:r>
              <a:rPr lang="ko-KR" altLang="en-US" dirty="0" smtClean="0"/>
              <a:t>           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질문과 답변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QnA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7074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 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614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032448" y="339502"/>
            <a:ext cx="511155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 smtClean="0">
                <a:solidFill>
                  <a:schemeClr val="accent2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목차</a:t>
            </a:r>
            <a:endParaRPr lang="en-US" sz="3600" dirty="0">
              <a:solidFill>
                <a:schemeClr val="accent2"/>
              </a:solidFill>
              <a:latin typeface="HY강B" pitchFamily="18" charset="-127"/>
              <a:ea typeface="HY강B" pitchFamily="18" charset="-127"/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480374" y="1203598"/>
            <a:ext cx="5328592" cy="755937"/>
            <a:chOff x="3414539" y="1203598"/>
            <a:chExt cx="5328592" cy="755937"/>
          </a:xfrm>
        </p:grpSpPr>
        <p:grpSp>
          <p:nvGrpSpPr>
            <p:cNvPr id="13" name="Group 12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14" name="Rectangle 13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endParaRP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3122111" y="2111871"/>
            <a:ext cx="5328592" cy="755937"/>
            <a:chOff x="3414539" y="1203598"/>
            <a:chExt cx="5328592" cy="755937"/>
          </a:xfrm>
        </p:grpSpPr>
        <p:grpSp>
          <p:nvGrpSpPr>
            <p:cNvPr id="19" name="Group 18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23" name="Rectangle 22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endParaRPr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endParaRPr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2763849" y="3020144"/>
            <a:ext cx="5328592" cy="755937"/>
            <a:chOff x="3414539" y="1203598"/>
            <a:chExt cx="5328592" cy="755937"/>
          </a:xfrm>
        </p:grpSpPr>
        <p:grpSp>
          <p:nvGrpSpPr>
            <p:cNvPr id="27" name="Group 26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31" name="Rectangle 30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endParaRPr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endParaRPr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endParaRP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2405587" y="3928417"/>
            <a:ext cx="5328592" cy="755937"/>
            <a:chOff x="3414539" y="1203598"/>
            <a:chExt cx="5328592" cy="755937"/>
          </a:xfrm>
        </p:grpSpPr>
        <p:grpSp>
          <p:nvGrpSpPr>
            <p:cNvPr id="35" name="Group 34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39" name="Rectangle 38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endParaRPr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endParaRPr>
              </a:p>
            </p:txBody>
          </p:sp>
          <p:sp>
            <p:nvSpPr>
              <p:cNvPr id="41" name="Isosceles Triangle 40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37" name="Rectangle 36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695748" y="1260765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HY강B" pitchFamily="18" charset="-127"/>
              <a:ea typeface="HY강B" pitchFamily="18" charset="-127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42756" y="2169038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HY강B" pitchFamily="18" charset="-127"/>
              <a:ea typeface="HY강B" pitchFamily="18" charset="-127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89765" y="3077311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HY강B" pitchFamily="18" charset="-127"/>
              <a:ea typeface="HY강B" pitchFamily="18" charset="-127"/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36774" y="3985584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latin typeface="HY강B" pitchFamily="18" charset="-127"/>
              <a:ea typeface="HY강B" pitchFamily="18" charset="-127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733779" y="1428742"/>
            <a:ext cx="3307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개발 동기 및 일정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29124" y="2357436"/>
            <a:ext cx="3786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패키지 구성 및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DB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설계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071934" y="3286130"/>
            <a:ext cx="3307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주요 기능들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714744" y="4143386"/>
            <a:ext cx="3307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향후 개발 계획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  <a:cs typeface="Arial" pitchFamily="34" charset="0"/>
            </a:endParaRPr>
          </a:p>
        </p:txBody>
      </p:sp>
      <p:sp>
        <p:nvSpPr>
          <p:cNvPr id="58" name="Block Arc 14"/>
          <p:cNvSpPr/>
          <p:nvPr/>
        </p:nvSpPr>
        <p:spPr>
          <a:xfrm rot="16200000">
            <a:off x="8280667" y="1501355"/>
            <a:ext cx="340071" cy="34029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9" name="Rectangle 36"/>
          <p:cNvSpPr/>
          <p:nvPr/>
        </p:nvSpPr>
        <p:spPr>
          <a:xfrm>
            <a:off x="7188774" y="4246095"/>
            <a:ext cx="365579" cy="30559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0" name="Rounded Rectangle 27"/>
          <p:cNvSpPr/>
          <p:nvPr/>
        </p:nvSpPr>
        <p:spPr>
          <a:xfrm>
            <a:off x="7583735" y="3382582"/>
            <a:ext cx="288032" cy="22124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1" name="Rounded Rectangle 25"/>
          <p:cNvSpPr/>
          <p:nvPr/>
        </p:nvSpPr>
        <p:spPr>
          <a:xfrm>
            <a:off x="7901149" y="2483804"/>
            <a:ext cx="350024" cy="25651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39952" y="1779662"/>
            <a:ext cx="4608512" cy="1008112"/>
          </a:xfrm>
        </p:spPr>
        <p:txBody>
          <a:bodyPr/>
          <a:lstStyle/>
          <a:p>
            <a:r>
              <a:rPr lang="en-US" altLang="ko-KR" dirty="0" smtClean="0">
                <a:ea typeface="HY강B" pitchFamily="18" charset="-127"/>
              </a:rPr>
              <a:t>Motivation</a:t>
            </a:r>
            <a:endParaRPr lang="en-US" altLang="ko-KR" dirty="0">
              <a:ea typeface="HY강B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sz="2000" dirty="0" smtClean="0">
                <a:latin typeface="HY강B" pitchFamily="18" charset="-127"/>
                <a:ea typeface="HY강B" pitchFamily="18" charset="-127"/>
              </a:rPr>
              <a:t>개발 동기</a:t>
            </a:r>
            <a:endParaRPr lang="en-US" altLang="ko-KR" sz="2000" dirty="0"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Why ?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24544" y="843558"/>
            <a:ext cx="9144000" cy="288032"/>
          </a:xfrm>
        </p:spPr>
        <p:txBody>
          <a:bodyPr/>
          <a:lstStyle/>
          <a:p>
            <a:pPr lvl="0"/>
            <a:r>
              <a:rPr lang="en-US" altLang="ko-KR" sz="1800" dirty="0" smtClean="0">
                <a:latin typeface="arial round"/>
              </a:rPr>
              <a:t>         </a:t>
            </a:r>
            <a:endParaRPr lang="en-US" altLang="ko-KR" sz="1800" dirty="0"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403648" y="1419622"/>
            <a:ext cx="6408712" cy="584775"/>
            <a:chOff x="1403648" y="1419622"/>
            <a:chExt cx="6408712" cy="584775"/>
          </a:xfrm>
        </p:grpSpPr>
        <p:grpSp>
          <p:nvGrpSpPr>
            <p:cNvPr id="15" name="Group 29"/>
            <p:cNvGrpSpPr/>
            <p:nvPr/>
          </p:nvGrpSpPr>
          <p:grpSpPr>
            <a:xfrm>
              <a:off x="1403648" y="1419622"/>
              <a:ext cx="576064" cy="576064"/>
              <a:chOff x="5535215" y="2678861"/>
              <a:chExt cx="576064" cy="576064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5535215" y="2678861"/>
                <a:ext cx="576064" cy="57606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Chevron 28"/>
              <p:cNvSpPr/>
              <p:nvPr/>
            </p:nvSpPr>
            <p:spPr>
              <a:xfrm>
                <a:off x="5689235" y="2786873"/>
                <a:ext cx="360040" cy="360040"/>
              </a:xfrm>
              <a:prstGeom prst="chevron">
                <a:avLst/>
              </a:prstGeom>
              <a:solidFill>
                <a:srgbClr val="4443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195736" y="1419622"/>
              <a:ext cx="56166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accent2">
                      <a:lumMod val="75000"/>
                    </a:schemeClr>
                  </a:solidFill>
                  <a:latin typeface="HY강B" pitchFamily="18" charset="-127"/>
                  <a:ea typeface="HY강B" pitchFamily="18" charset="-127"/>
                </a:rPr>
                <a:t>Create, Read, Update, Delete</a:t>
              </a:r>
              <a:endParaRPr lang="ko-KR" altLang="en-US" sz="32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403648" y="3075806"/>
            <a:ext cx="6696744" cy="584775"/>
            <a:chOff x="1403648" y="3075806"/>
            <a:chExt cx="6696744" cy="584775"/>
          </a:xfrm>
        </p:grpSpPr>
        <p:grpSp>
          <p:nvGrpSpPr>
            <p:cNvPr id="39" name="Group 29"/>
            <p:cNvGrpSpPr/>
            <p:nvPr/>
          </p:nvGrpSpPr>
          <p:grpSpPr>
            <a:xfrm>
              <a:off x="1403648" y="3075806"/>
              <a:ext cx="576064" cy="576064"/>
              <a:chOff x="5535215" y="2678861"/>
              <a:chExt cx="576064" cy="576064"/>
            </a:xfrm>
          </p:grpSpPr>
          <p:sp>
            <p:nvSpPr>
              <p:cNvPr id="40" name="Oval 26"/>
              <p:cNvSpPr/>
              <p:nvPr/>
            </p:nvSpPr>
            <p:spPr>
              <a:xfrm>
                <a:off x="5535215" y="2678861"/>
                <a:ext cx="576064" cy="57606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Chevron 28"/>
              <p:cNvSpPr/>
              <p:nvPr/>
            </p:nvSpPr>
            <p:spPr>
              <a:xfrm>
                <a:off x="5689235" y="2786873"/>
                <a:ext cx="360040" cy="360040"/>
              </a:xfrm>
              <a:prstGeom prst="chevron">
                <a:avLst/>
              </a:prstGeom>
              <a:solidFill>
                <a:srgbClr val="4443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2195736" y="3075806"/>
              <a:ext cx="5904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accent2">
                      <a:lumMod val="75000"/>
                    </a:schemeClr>
                  </a:solidFill>
                  <a:latin typeface="HY강B" pitchFamily="18" charset="-127"/>
                  <a:ea typeface="HY강B" pitchFamily="18" charset="-127"/>
                </a:rPr>
                <a:t>페이지간의 이동</a:t>
              </a:r>
              <a:r>
                <a:rPr lang="en-US" altLang="ko-KR" sz="3200" dirty="0" smtClean="0">
                  <a:solidFill>
                    <a:schemeClr val="accent2">
                      <a:lumMod val="75000"/>
                    </a:schemeClr>
                  </a:solidFill>
                  <a:latin typeface="HY강B" pitchFamily="18" charset="-127"/>
                  <a:ea typeface="HY강B" pitchFamily="18" charset="-127"/>
                </a:rPr>
                <a:t>,  </a:t>
              </a:r>
              <a:r>
                <a:rPr lang="ko-KR" altLang="en-US" sz="3200" dirty="0" smtClean="0">
                  <a:solidFill>
                    <a:schemeClr val="accent2">
                      <a:lumMod val="75000"/>
                    </a:schemeClr>
                  </a:solidFill>
                  <a:latin typeface="HY강B" pitchFamily="18" charset="-127"/>
                  <a:ea typeface="HY강B" pitchFamily="18" charset="-127"/>
                </a:rPr>
                <a:t>데이터 전달</a:t>
              </a:r>
              <a:endParaRPr lang="ko-KR" altLang="en-US" sz="32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pic>
        <p:nvPicPr>
          <p:cNvPr id="14" name="그림 13" descr="KakaoTalk_20191120_10485606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08" y="1275606"/>
            <a:ext cx="7056784" cy="35283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233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5930340" y="1712459"/>
            <a:ext cx="2227202" cy="2342690"/>
            <a:chOff x="5930340" y="1712459"/>
            <a:chExt cx="2227202" cy="2342690"/>
          </a:xfrm>
        </p:grpSpPr>
        <p:grpSp>
          <p:nvGrpSpPr>
            <p:cNvPr id="12" name="Group 11"/>
            <p:cNvGrpSpPr/>
            <p:nvPr/>
          </p:nvGrpSpPr>
          <p:grpSpPr>
            <a:xfrm>
              <a:off x="5930340" y="1712459"/>
              <a:ext cx="2227202" cy="2342690"/>
              <a:chOff x="5930340" y="1566850"/>
              <a:chExt cx="2227202" cy="234269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5930340" y="1990353"/>
                <a:ext cx="2227202" cy="1919187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6620438" y="1566850"/>
                <a:ext cx="847006" cy="84700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Left Arrow 1">
              <a:extLst>
                <a:ext uri="{FF2B5EF4-FFF2-40B4-BE49-F238E27FC236}">
                  <a16:creationId xmlns="" xmlns:a16="http://schemas.microsoft.com/office/drawing/2014/main" id="{C200F4DD-F0CE-4F8E-A7F0-CEB2E407F5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32240" y="1851670"/>
              <a:ext cx="648072" cy="560689"/>
            </a:xfrm>
            <a:custGeom>
              <a:avLst/>
              <a:gdLst/>
              <a:ahLst/>
              <a:cxnLst/>
              <a:rect l="l" t="t" r="r" b="b"/>
              <a:pathLst>
                <a:path w="3306630" h="3218379">
                  <a:moveTo>
                    <a:pt x="0" y="2085651"/>
                  </a:moveTo>
                  <a:cubicBezTo>
                    <a:pt x="253919" y="2342528"/>
                    <a:pt x="881542" y="2297196"/>
                    <a:pt x="1388167" y="2271654"/>
                  </a:cubicBezTo>
                  <a:lnTo>
                    <a:pt x="1417952" y="2988872"/>
                  </a:lnTo>
                  <a:lnTo>
                    <a:pt x="717647" y="2950294"/>
                  </a:lnTo>
                  <a:cubicBezTo>
                    <a:pt x="467617" y="2928101"/>
                    <a:pt x="217417" y="2555860"/>
                    <a:pt x="0" y="2085651"/>
                  </a:cubicBezTo>
                  <a:close/>
                  <a:moveTo>
                    <a:pt x="1969797" y="2019847"/>
                  </a:moveTo>
                  <a:lnTo>
                    <a:pt x="1969797" y="2274913"/>
                  </a:lnTo>
                  <a:lnTo>
                    <a:pt x="2657809" y="2274913"/>
                  </a:lnTo>
                  <a:cubicBezTo>
                    <a:pt x="2787205" y="2599270"/>
                    <a:pt x="2968360" y="2923626"/>
                    <a:pt x="2675062" y="2954686"/>
                  </a:cubicBezTo>
                  <a:lnTo>
                    <a:pt x="1969797" y="2963313"/>
                  </a:lnTo>
                  <a:lnTo>
                    <a:pt x="1969797" y="3218379"/>
                  </a:lnTo>
                  <a:lnTo>
                    <a:pt x="1429598" y="2619113"/>
                  </a:lnTo>
                  <a:close/>
                  <a:moveTo>
                    <a:pt x="2961009" y="1275432"/>
                  </a:moveTo>
                  <a:lnTo>
                    <a:pt x="3277752" y="1901203"/>
                  </a:lnTo>
                  <a:cubicBezTo>
                    <a:pt x="3383548" y="2128832"/>
                    <a:pt x="3186278" y="2531632"/>
                    <a:pt x="2887773" y="2955026"/>
                  </a:cubicBezTo>
                  <a:cubicBezTo>
                    <a:pt x="2983276" y="2606687"/>
                    <a:pt x="2630206" y="2085815"/>
                    <a:pt x="2354773" y="1659836"/>
                  </a:cubicBezTo>
                  <a:close/>
                  <a:moveTo>
                    <a:pt x="1019997" y="990789"/>
                  </a:moveTo>
                  <a:lnTo>
                    <a:pt x="1268877" y="1758248"/>
                  </a:lnTo>
                  <a:lnTo>
                    <a:pt x="1047983" y="1630715"/>
                  </a:lnTo>
                  <a:lnTo>
                    <a:pt x="703977" y="2226552"/>
                  </a:lnTo>
                  <a:cubicBezTo>
                    <a:pt x="358378" y="2176433"/>
                    <a:pt x="-13100" y="2171140"/>
                    <a:pt x="106650" y="1901606"/>
                  </a:cubicBezTo>
                  <a:lnTo>
                    <a:pt x="451811" y="1286515"/>
                  </a:lnTo>
                  <a:lnTo>
                    <a:pt x="230918" y="1158982"/>
                  </a:lnTo>
                  <a:close/>
                  <a:moveTo>
                    <a:pt x="2174825" y="119764"/>
                  </a:moveTo>
                  <a:cubicBezTo>
                    <a:pt x="2220451" y="119103"/>
                    <a:pt x="2264887" y="143875"/>
                    <a:pt x="2308274" y="203493"/>
                  </a:cubicBezTo>
                  <a:lnTo>
                    <a:pt x="2668377" y="809957"/>
                  </a:lnTo>
                  <a:lnTo>
                    <a:pt x="2889271" y="682424"/>
                  </a:lnTo>
                  <a:lnTo>
                    <a:pt x="2640391" y="1449883"/>
                  </a:lnTo>
                  <a:lnTo>
                    <a:pt x="1851312" y="1281690"/>
                  </a:lnTo>
                  <a:lnTo>
                    <a:pt x="2072206" y="1154157"/>
                  </a:lnTo>
                  <a:lnTo>
                    <a:pt x="1728200" y="558321"/>
                  </a:lnTo>
                  <a:cubicBezTo>
                    <a:pt x="1890352" y="352642"/>
                    <a:pt x="2037947" y="121750"/>
                    <a:pt x="2174825" y="119764"/>
                  </a:cubicBezTo>
                  <a:close/>
                  <a:moveTo>
                    <a:pt x="1831774" y="30"/>
                  </a:moveTo>
                  <a:cubicBezTo>
                    <a:pt x="1948530" y="539"/>
                    <a:pt x="2073232" y="7407"/>
                    <a:pt x="2202212" y="19111"/>
                  </a:cubicBezTo>
                  <a:cubicBezTo>
                    <a:pt x="1852790" y="110572"/>
                    <a:pt x="1578238" y="676776"/>
                    <a:pt x="1347045" y="1128297"/>
                  </a:cubicBezTo>
                  <a:lnTo>
                    <a:pt x="711024" y="795483"/>
                  </a:lnTo>
                  <a:lnTo>
                    <a:pt x="1094586" y="208291"/>
                  </a:lnTo>
                  <a:cubicBezTo>
                    <a:pt x="1202761" y="54213"/>
                    <a:pt x="1481508" y="-1496"/>
                    <a:pt x="1831774" y="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56176" y="2931790"/>
              <a:ext cx="18170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  <a:cs typeface="Arial" pitchFamily="34" charset="0"/>
                </a:rPr>
                <a:t>③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PROCESS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 </a:t>
              </a:r>
              <a:endParaRPr lang="en-US" altLang="ko-KR" sz="20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how ?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24544" y="843558"/>
            <a:ext cx="9144000" cy="288032"/>
          </a:xfrm>
        </p:spPr>
        <p:txBody>
          <a:bodyPr/>
          <a:lstStyle/>
          <a:p>
            <a:pPr lvl="0"/>
            <a:r>
              <a:rPr lang="en-US" altLang="ko-KR" sz="1800" dirty="0" smtClean="0">
                <a:latin typeface="arial round"/>
              </a:rPr>
              <a:t>        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기본에 충실 하자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!</a:t>
            </a:r>
            <a:endParaRPr lang="en-US" altLang="ko-KR" sz="1800" dirty="0"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462033" y="1712459"/>
            <a:ext cx="2649246" cy="2353988"/>
            <a:chOff x="3462033" y="1712459"/>
            <a:chExt cx="2649246" cy="2353988"/>
          </a:xfrm>
        </p:grpSpPr>
        <p:grpSp>
          <p:nvGrpSpPr>
            <p:cNvPr id="36" name="그룹 35"/>
            <p:cNvGrpSpPr/>
            <p:nvPr/>
          </p:nvGrpSpPr>
          <p:grpSpPr>
            <a:xfrm>
              <a:off x="3462033" y="1712459"/>
              <a:ext cx="2649246" cy="2353988"/>
              <a:chOff x="3462033" y="1712459"/>
              <a:chExt cx="2649246" cy="2353988"/>
            </a:xfrm>
          </p:grpSpPr>
          <p:grpSp>
            <p:nvGrpSpPr>
              <p:cNvPr id="28" name="그룹 27"/>
              <p:cNvGrpSpPr/>
              <p:nvPr/>
            </p:nvGrpSpPr>
            <p:grpSpPr>
              <a:xfrm>
                <a:off x="3462033" y="1712459"/>
                <a:ext cx="2649246" cy="2353988"/>
                <a:chOff x="3462033" y="1712459"/>
                <a:chExt cx="2649246" cy="2353988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3462033" y="1712459"/>
                  <a:ext cx="2227202" cy="2353988"/>
                  <a:chOff x="3462033" y="1566850"/>
                  <a:chExt cx="2227202" cy="2353988"/>
                </a:xfrm>
              </p:grpSpPr>
              <p:sp>
                <p:nvSpPr>
                  <p:cNvPr id="6" name="Rectangle 5"/>
                  <p:cNvSpPr/>
                  <p:nvPr/>
                </p:nvSpPr>
                <p:spPr>
                  <a:xfrm>
                    <a:off x="3462033" y="2001651"/>
                    <a:ext cx="2227202" cy="1919187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" name="Oval 8"/>
                  <p:cNvSpPr/>
                  <p:nvPr/>
                </p:nvSpPr>
                <p:spPr>
                  <a:xfrm>
                    <a:off x="4148497" y="1566850"/>
                    <a:ext cx="847006" cy="847006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" name="Group 29"/>
                <p:cNvGrpSpPr/>
                <p:nvPr/>
              </p:nvGrpSpPr>
              <p:grpSpPr>
                <a:xfrm>
                  <a:off x="5535215" y="2824470"/>
                  <a:ext cx="576064" cy="576064"/>
                  <a:chOff x="5535215" y="2678861"/>
                  <a:chExt cx="576064" cy="576064"/>
                </a:xfrm>
              </p:grpSpPr>
              <p:sp>
                <p:nvSpPr>
                  <p:cNvPr id="27" name="Oval 26"/>
                  <p:cNvSpPr/>
                  <p:nvPr/>
                </p:nvSpPr>
                <p:spPr>
                  <a:xfrm>
                    <a:off x="5535215" y="2678861"/>
                    <a:ext cx="576064" cy="576064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Chevron 28"/>
                  <p:cNvSpPr/>
                  <p:nvPr/>
                </p:nvSpPr>
                <p:spPr>
                  <a:xfrm>
                    <a:off x="5689235" y="2786873"/>
                    <a:ext cx="360040" cy="360040"/>
                  </a:xfrm>
                  <a:prstGeom prst="chevron">
                    <a:avLst/>
                  </a:prstGeom>
                  <a:solidFill>
                    <a:srgbClr val="44434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32" name="Oval 21">
                <a:extLst>
                  <a:ext uri="{FF2B5EF4-FFF2-40B4-BE49-F238E27FC236}">
                    <a16:creationId xmlns="" xmlns:a16="http://schemas.microsoft.com/office/drawing/2014/main" id="{5417A52E-8AE4-4A90-B10D-DEEE7C7B23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83968" y="1851670"/>
                <a:ext cx="576064" cy="585065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3635896" y="2931790"/>
              <a:ext cx="18170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②</a:t>
              </a:r>
              <a:r>
                <a:rPr lang="ko-KR" altLang="en-US" sz="20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ADMIN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 </a:t>
              </a:r>
              <a:endParaRPr lang="en-US" altLang="ko-KR" sz="20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993726" y="1712459"/>
            <a:ext cx="2620687" cy="2365286"/>
            <a:chOff x="993726" y="1712459"/>
            <a:chExt cx="2620687" cy="2365286"/>
          </a:xfrm>
        </p:grpSpPr>
        <p:sp>
          <p:nvSpPr>
            <p:cNvPr id="18" name="TextBox 17"/>
            <p:cNvSpPr txBox="1"/>
            <p:nvPr/>
          </p:nvSpPr>
          <p:spPr>
            <a:xfrm>
              <a:off x="1115616" y="2571750"/>
              <a:ext cx="18170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2000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endParaRPr>
            </a:p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①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USER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HY강B" pitchFamily="18" charset="-127"/>
                  <a:ea typeface="HY강B" pitchFamily="18" charset="-127"/>
                  <a:cs typeface="Arial" pitchFamily="34" charset="0"/>
                </a:rPr>
                <a:t> </a:t>
              </a:r>
              <a:endParaRPr lang="en-US" altLang="ko-KR" sz="20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993726" y="1712459"/>
              <a:ext cx="2620687" cy="2365286"/>
              <a:chOff x="993726" y="1712459"/>
              <a:chExt cx="2620687" cy="2365286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993726" y="1712459"/>
                <a:ext cx="2620687" cy="2365286"/>
                <a:chOff x="993726" y="1712459"/>
                <a:chExt cx="2620687" cy="2365286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993726" y="1712459"/>
                  <a:ext cx="2227202" cy="2365286"/>
                  <a:chOff x="993726" y="1566850"/>
                  <a:chExt cx="2227202" cy="2365286"/>
                </a:xfrm>
              </p:grpSpPr>
              <p:sp>
                <p:nvSpPr>
                  <p:cNvPr id="4" name="Rectangle 3"/>
                  <p:cNvSpPr/>
                  <p:nvPr/>
                </p:nvSpPr>
                <p:spPr>
                  <a:xfrm>
                    <a:off x="993726" y="2012949"/>
                    <a:ext cx="2227202" cy="1919187"/>
                  </a:xfrm>
                  <a:prstGeom prst="rect">
                    <a:avLst/>
                  </a:prstGeom>
                  <a:noFill/>
                  <a:ln w="381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" name="Oval 4"/>
                  <p:cNvSpPr/>
                  <p:nvPr/>
                </p:nvSpPr>
                <p:spPr>
                  <a:xfrm>
                    <a:off x="1683824" y="1566850"/>
                    <a:ext cx="847006" cy="84700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4" name="Group 27"/>
                <p:cNvGrpSpPr/>
                <p:nvPr/>
              </p:nvGrpSpPr>
              <p:grpSpPr>
                <a:xfrm>
                  <a:off x="3038349" y="2824470"/>
                  <a:ext cx="576064" cy="576064"/>
                  <a:chOff x="3038349" y="2678861"/>
                  <a:chExt cx="576064" cy="576064"/>
                </a:xfrm>
              </p:grpSpPr>
              <p:sp>
                <p:nvSpPr>
                  <p:cNvPr id="13" name="Oval 12"/>
                  <p:cNvSpPr/>
                  <p:nvPr/>
                </p:nvSpPr>
                <p:spPr>
                  <a:xfrm>
                    <a:off x="3038349" y="2678861"/>
                    <a:ext cx="576064" cy="576064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" name="Chevron 25"/>
                  <p:cNvSpPr/>
                  <p:nvPr/>
                </p:nvSpPr>
                <p:spPr>
                  <a:xfrm>
                    <a:off x="3161802" y="2786873"/>
                    <a:ext cx="360040" cy="360040"/>
                  </a:xfrm>
                  <a:prstGeom prst="chevron">
                    <a:avLst/>
                  </a:prstGeom>
                  <a:solidFill>
                    <a:srgbClr val="44434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31" name="Round Same Side Corner Rectangle 8">
                <a:extLst>
                  <a:ext uri="{FF2B5EF4-FFF2-40B4-BE49-F238E27FC236}">
                    <a16:creationId xmlns="" xmlns:a16="http://schemas.microsoft.com/office/drawing/2014/main" id="{A690FB69-EB42-497B-AF52-B7CF4A87ECAB}"/>
                  </a:ext>
                </a:extLst>
              </p:cNvPr>
              <p:cNvSpPr/>
              <p:nvPr/>
            </p:nvSpPr>
            <p:spPr>
              <a:xfrm>
                <a:off x="1835696" y="1851670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197597" h="3202496">
                    <a:moveTo>
                      <a:pt x="601421" y="1611393"/>
                    </a:moveTo>
                    <a:lnTo>
                      <a:pt x="2596176" y="1611393"/>
                    </a:lnTo>
                    <a:cubicBezTo>
                      <a:pt x="2928331" y="1611393"/>
                      <a:pt x="3197594" y="1880656"/>
                      <a:pt x="3197594" y="2212811"/>
                    </a:cubicBezTo>
                    <a:lnTo>
                      <a:pt x="3197594" y="2776360"/>
                    </a:lnTo>
                    <a:lnTo>
                      <a:pt x="3197597" y="2776360"/>
                    </a:lnTo>
                    <a:lnTo>
                      <a:pt x="3197597" y="2914824"/>
                    </a:lnTo>
                    <a:lnTo>
                      <a:pt x="3197198" y="2914824"/>
                    </a:lnTo>
                    <a:lnTo>
                      <a:pt x="3197198" y="3202496"/>
                    </a:lnTo>
                    <a:lnTo>
                      <a:pt x="398" y="3202496"/>
                    </a:lnTo>
                    <a:lnTo>
                      <a:pt x="398" y="2914824"/>
                    </a:lnTo>
                    <a:lnTo>
                      <a:pt x="0" y="2914824"/>
                    </a:lnTo>
                    <a:lnTo>
                      <a:pt x="0" y="2212811"/>
                    </a:lnTo>
                    <a:cubicBezTo>
                      <a:pt x="0" y="1880656"/>
                      <a:pt x="269266" y="1611393"/>
                      <a:pt x="601421" y="1611393"/>
                    </a:cubicBezTo>
                    <a:close/>
                    <a:moveTo>
                      <a:pt x="1598801" y="0"/>
                    </a:moveTo>
                    <a:cubicBezTo>
                      <a:pt x="1998649" y="0"/>
                      <a:pt x="2322791" y="324142"/>
                      <a:pt x="2322791" y="723993"/>
                    </a:cubicBezTo>
                    <a:cubicBezTo>
                      <a:pt x="2322791" y="1123843"/>
                      <a:pt x="1998649" y="1447985"/>
                      <a:pt x="1598801" y="1447985"/>
                    </a:cubicBezTo>
                    <a:cubicBezTo>
                      <a:pt x="1198951" y="1447985"/>
                      <a:pt x="874809" y="1123843"/>
                      <a:pt x="874809" y="723993"/>
                    </a:cubicBezTo>
                    <a:cubicBezTo>
                      <a:pt x="874809" y="324142"/>
                      <a:pt x="1198951" y="0"/>
                      <a:pt x="15988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56233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39952" y="1779662"/>
            <a:ext cx="4608512" cy="1008112"/>
          </a:xfrm>
        </p:spPr>
        <p:txBody>
          <a:bodyPr/>
          <a:lstStyle/>
          <a:p>
            <a:r>
              <a:rPr lang="en-US" altLang="ko-KR" dirty="0" smtClean="0"/>
              <a:t>Plan</a:t>
            </a:r>
            <a:endParaRPr lang="en-US" altLang="ko-K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sz="2000" dirty="0" smtClean="0"/>
              <a:t>개발계획 및 일정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xmlns="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Timeline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4" name="Rectangle 3"/>
          <p:cNvSpPr/>
          <p:nvPr/>
        </p:nvSpPr>
        <p:spPr>
          <a:xfrm>
            <a:off x="549077" y="2940446"/>
            <a:ext cx="8064896" cy="3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" name="Oval 4"/>
          <p:cNvSpPr/>
          <p:nvPr/>
        </p:nvSpPr>
        <p:spPr>
          <a:xfrm>
            <a:off x="1041004" y="2832851"/>
            <a:ext cx="216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" name="Oval 6"/>
          <p:cNvSpPr/>
          <p:nvPr/>
        </p:nvSpPr>
        <p:spPr>
          <a:xfrm>
            <a:off x="2407057" y="2832851"/>
            <a:ext cx="216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Oval 7"/>
          <p:cNvSpPr/>
          <p:nvPr/>
        </p:nvSpPr>
        <p:spPr>
          <a:xfrm>
            <a:off x="3773110" y="2832851"/>
            <a:ext cx="216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9" name="Oval 8"/>
          <p:cNvSpPr/>
          <p:nvPr/>
        </p:nvSpPr>
        <p:spPr>
          <a:xfrm>
            <a:off x="5139163" y="2832851"/>
            <a:ext cx="216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516216" y="2859782"/>
            <a:ext cx="216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812360" y="2787774"/>
            <a:ext cx="351656" cy="351656"/>
            <a:chOff x="7674582" y="2611946"/>
            <a:chExt cx="351656" cy="351656"/>
          </a:xfrm>
        </p:grpSpPr>
        <p:sp>
          <p:nvSpPr>
            <p:cNvPr id="18" name="Oval 17"/>
            <p:cNvSpPr/>
            <p:nvPr/>
          </p:nvSpPr>
          <p:spPr>
            <a:xfrm>
              <a:off x="7674582" y="2611946"/>
              <a:ext cx="351656" cy="351656"/>
            </a:xfrm>
            <a:prstGeom prst="ellipse">
              <a:avLst/>
            </a:prstGeom>
            <a:solidFill>
              <a:schemeClr val="accent2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740352" y="2680179"/>
              <a:ext cx="216000" cy="2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907704" y="2355726"/>
            <a:ext cx="122413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1</a:t>
            </a:r>
            <a:r>
              <a:rPr lang="ko-KR" altLang="en-US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주차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1560" y="2213637"/>
            <a:ext cx="115212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+mj-lt"/>
                <a:ea typeface="HY강B" pitchFamily="18" charset="-127"/>
                <a:cs typeface="Arial" pitchFamily="34" charset="0"/>
              </a:rPr>
              <a:t>START</a:t>
            </a:r>
          </a:p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+mj-lt"/>
                <a:ea typeface="HY강B" pitchFamily="18" charset="-127"/>
                <a:cs typeface="Arial" pitchFamily="34" charset="0"/>
              </a:rPr>
              <a:t>10/15</a:t>
            </a:r>
            <a:endParaRPr lang="ko-KR" altLang="en-US" b="1" dirty="0">
              <a:solidFill>
                <a:srgbClr val="FFC000"/>
              </a:solidFill>
              <a:latin typeface="+mj-lt"/>
              <a:ea typeface="HY강B" pitchFamily="18" charset="-127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27984" y="2067694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개발</a:t>
            </a:r>
            <a:endParaRPr lang="en-US" altLang="ko-KR" sz="1200" dirty="0" smtClean="0">
              <a:solidFill>
                <a:schemeClr val="bg1"/>
              </a:solidFill>
              <a:latin typeface="HY강B" pitchFamily="18" charset="-127"/>
              <a:ea typeface="HY강B" pitchFamily="18" charset="-127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61519" y="1629124"/>
            <a:ext cx="1303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 </a:t>
            </a:r>
            <a:endParaRPr lang="en-US" altLang="ko-KR" sz="1200" dirty="0">
              <a:solidFill>
                <a:schemeClr val="bg1"/>
              </a:solidFill>
              <a:latin typeface="HY강B" pitchFamily="18" charset="-127"/>
              <a:ea typeface="HY강B" pitchFamily="18" charset="-127"/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7308304" y="3867894"/>
            <a:ext cx="1468735" cy="388848"/>
            <a:chOff x="769937" y="3468013"/>
            <a:chExt cx="2320938" cy="388848"/>
          </a:xfrm>
        </p:grpSpPr>
        <p:sp>
          <p:nvSpPr>
            <p:cNvPr id="36" name="TextBox 35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69937" y="3468013"/>
              <a:ext cx="2320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380312" y="2067694"/>
            <a:ext cx="115212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+mj-lt"/>
                <a:ea typeface="HY강B" pitchFamily="18" charset="-127"/>
                <a:cs typeface="Arial" pitchFamily="34" charset="0"/>
              </a:rPr>
              <a:t>END</a:t>
            </a:r>
          </a:p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+mj-lt"/>
                <a:ea typeface="HY강B" pitchFamily="18" charset="-127"/>
                <a:cs typeface="Arial" pitchFamily="34" charset="0"/>
              </a:rPr>
              <a:t>11/20</a:t>
            </a:r>
            <a:endParaRPr lang="ko-KR" altLang="en-US" b="1" dirty="0">
              <a:solidFill>
                <a:srgbClr val="FFC000"/>
              </a:solidFill>
              <a:latin typeface="+mj-lt"/>
              <a:ea typeface="HY강B" pitchFamily="18" charset="-127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75856" y="2355726"/>
            <a:ext cx="122413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2</a:t>
            </a:r>
            <a:r>
              <a:rPr lang="ko-KR" altLang="en-US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주차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2160" y="2355726"/>
            <a:ext cx="122413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4</a:t>
            </a:r>
            <a:r>
              <a:rPr lang="ko-KR" altLang="en-US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주차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72000" y="2355726"/>
            <a:ext cx="122413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3</a:t>
            </a:r>
            <a:r>
              <a:rPr lang="ko-KR" altLang="en-US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주차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987824" y="2067694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개발</a:t>
            </a:r>
            <a:endParaRPr lang="en-US" altLang="ko-KR" sz="1200" dirty="0" smtClean="0">
              <a:solidFill>
                <a:schemeClr val="bg1"/>
              </a:solidFill>
              <a:latin typeface="HY강B" pitchFamily="18" charset="-127"/>
              <a:ea typeface="HY강B" pitchFamily="18" charset="-127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24128" y="2067694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개발</a:t>
            </a:r>
            <a:endParaRPr lang="en-US" altLang="ko-KR" sz="1200" dirty="0" smtClean="0">
              <a:solidFill>
                <a:schemeClr val="bg1"/>
              </a:solidFill>
              <a:latin typeface="HY강B" pitchFamily="18" charset="-127"/>
              <a:ea typeface="HY강B" pitchFamily="18" charset="-127"/>
              <a:cs typeface="Arial" pitchFamily="34" charset="0"/>
            </a:endParaRPr>
          </a:p>
        </p:txBody>
      </p:sp>
      <p:sp>
        <p:nvSpPr>
          <p:cNvPr id="49" name="Rectangle 19">
            <a:extLst>
              <a:ext uri="{FF2B5EF4-FFF2-40B4-BE49-F238E27FC236}">
                <a16:creationId xmlns="" xmlns:a16="http://schemas.microsoft.com/office/drawing/2014/main" id="{BB6AF96B-E01E-48C4-9B9A-1A975AC0553D}"/>
              </a:ext>
            </a:extLst>
          </p:cNvPr>
          <p:cNvSpPr/>
          <p:nvPr/>
        </p:nvSpPr>
        <p:spPr>
          <a:xfrm>
            <a:off x="7884368" y="3219822"/>
            <a:ext cx="305600" cy="335918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1" name="Rounded Rectangle 6">
            <a:extLst>
              <a:ext uri="{FF2B5EF4-FFF2-40B4-BE49-F238E27FC236}">
                <a16:creationId xmlns="" xmlns:a16="http://schemas.microsoft.com/office/drawing/2014/main" id="{D875BF01-C50B-483E-A44E-C4CD70E0506D}"/>
              </a:ext>
            </a:extLst>
          </p:cNvPr>
          <p:cNvSpPr/>
          <p:nvPr/>
        </p:nvSpPr>
        <p:spPr>
          <a:xfrm>
            <a:off x="2195736" y="3291830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3" name="Rounded Rectangle 6">
            <a:extLst>
              <a:ext uri="{FF2B5EF4-FFF2-40B4-BE49-F238E27FC236}">
                <a16:creationId xmlns="" xmlns:a16="http://schemas.microsoft.com/office/drawing/2014/main" id="{E756B7F3-6D92-4F62-A3DD-2322CF164D02}"/>
              </a:ext>
            </a:extLst>
          </p:cNvPr>
          <p:cNvSpPr/>
          <p:nvPr/>
        </p:nvSpPr>
        <p:spPr>
          <a:xfrm>
            <a:off x="3563888" y="3291830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4" name="Rounded Rectangle 6">
            <a:extLst>
              <a:ext uri="{FF2B5EF4-FFF2-40B4-BE49-F238E27FC236}">
                <a16:creationId xmlns="" xmlns:a16="http://schemas.microsoft.com/office/drawing/2014/main" id="{3E543AFC-B896-4141-BF5F-3C74618773B8}"/>
              </a:ext>
            </a:extLst>
          </p:cNvPr>
          <p:cNvSpPr/>
          <p:nvPr/>
        </p:nvSpPr>
        <p:spPr>
          <a:xfrm>
            <a:off x="6372200" y="3291830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5" name="Rounded Rectangle 6">
            <a:extLst>
              <a:ext uri="{FF2B5EF4-FFF2-40B4-BE49-F238E27FC236}">
                <a16:creationId xmlns="" xmlns:a16="http://schemas.microsoft.com/office/drawing/2014/main" id="{5DECD3B4-A76B-431C-9CC0-AFFBD550D2C9}"/>
              </a:ext>
            </a:extLst>
          </p:cNvPr>
          <p:cNvSpPr/>
          <p:nvPr/>
        </p:nvSpPr>
        <p:spPr>
          <a:xfrm>
            <a:off x="4932040" y="3291830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6" name="Heart 17">
            <a:extLst>
              <a:ext uri="{FF2B5EF4-FFF2-40B4-BE49-F238E27FC236}">
                <a16:creationId xmlns="" xmlns:a16="http://schemas.microsoft.com/office/drawing/2014/main" id="{E642A6C0-9904-4152-9CC8-ADD7FA3D080B}"/>
              </a:ext>
            </a:extLst>
          </p:cNvPr>
          <p:cNvSpPr/>
          <p:nvPr/>
        </p:nvSpPr>
        <p:spPr>
          <a:xfrm>
            <a:off x="971600" y="3219822"/>
            <a:ext cx="340626" cy="333972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71604" y="2071684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  <a:cs typeface="Arial" pitchFamily="34" charset="0"/>
              </a:rPr>
              <a:t>개발</a:t>
            </a:r>
            <a:endParaRPr lang="en-US" altLang="ko-KR" sz="1200" dirty="0" smtClean="0">
              <a:solidFill>
                <a:schemeClr val="bg1"/>
              </a:solidFill>
              <a:latin typeface="HY강B" pitchFamily="18" charset="-127"/>
              <a:ea typeface="HY강B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257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개발일정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 </a:t>
            </a:r>
            <a:endParaRPr lang="en-US" altLang="ko-KR" dirty="0"/>
          </a:p>
        </p:txBody>
      </p:sp>
      <p:grpSp>
        <p:nvGrpSpPr>
          <p:cNvPr id="4" name="Group 14"/>
          <p:cNvGrpSpPr/>
          <p:nvPr/>
        </p:nvGrpSpPr>
        <p:grpSpPr>
          <a:xfrm>
            <a:off x="2550160" y="3507854"/>
            <a:ext cx="1817049" cy="576327"/>
            <a:chOff x="6228184" y="1730811"/>
            <a:chExt cx="2592288" cy="576327"/>
          </a:xfrm>
        </p:grpSpPr>
        <p:sp>
          <p:nvSpPr>
            <p:cNvPr id="16" name="TextBox 15"/>
            <p:cNvSpPr txBox="1"/>
            <p:nvPr/>
          </p:nvSpPr>
          <p:spPr>
            <a:xfrm>
              <a:off x="6228184" y="2030139"/>
              <a:ext cx="259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786050" y="3857634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buAutoNum type="arabicPeriod"/>
            </a:pPr>
            <a:endParaRPr lang="en-US" altLang="ko-KR" sz="1200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2" name="그림 21" descr="계획차트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915566"/>
            <a:ext cx="8388424" cy="375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0607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4208</TotalTime>
  <Words>864</Words>
  <Application>Microsoft Office PowerPoint</Application>
  <PresentationFormat>화면 슬라이드 쇼(16:9)</PresentationFormat>
  <Paragraphs>241</Paragraphs>
  <Slides>26</Slides>
  <Notes>20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Cover and End Slide Master</vt:lpstr>
      <vt:lpstr>Contents Slide Master</vt:lpstr>
      <vt:lpstr>Section Break Slide Master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m017</cp:lastModifiedBy>
  <cp:revision>283</cp:revision>
  <dcterms:created xsi:type="dcterms:W3CDTF">2016-12-05T23:26:54Z</dcterms:created>
  <dcterms:modified xsi:type="dcterms:W3CDTF">2019-11-22T05:00:04Z</dcterms:modified>
</cp:coreProperties>
</file>